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46" r:id="rId18"/>
    <p:sldId id="272" r:id="rId19"/>
    <p:sldId id="334" r:id="rId20"/>
    <p:sldId id="336" r:id="rId21"/>
    <p:sldId id="347" r:id="rId22"/>
    <p:sldId id="348" r:id="rId23"/>
    <p:sldId id="349" r:id="rId24"/>
    <p:sldId id="350" r:id="rId25"/>
    <p:sldId id="273" r:id="rId26"/>
    <p:sldId id="322" r:id="rId27"/>
    <p:sldId id="323" r:id="rId28"/>
    <p:sldId id="274" r:id="rId29"/>
    <p:sldId id="325" r:id="rId30"/>
    <p:sldId id="327" r:id="rId31"/>
    <p:sldId id="275" r:id="rId32"/>
    <p:sldId id="329" r:id="rId33"/>
    <p:sldId id="330" r:id="rId34"/>
    <p:sldId id="331" r:id="rId35"/>
    <p:sldId id="332" r:id="rId36"/>
    <p:sldId id="333" r:id="rId37"/>
    <p:sldId id="351" r:id="rId38"/>
    <p:sldId id="27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Lato" panose="020B0604020202020204" charset="0"/>
      <p:regular r:id="rId46"/>
      <p:bold r:id="rId47"/>
      <p:italic r:id="rId48"/>
      <p:boldItalic r:id="rId49"/>
    </p:embeddedFont>
    <p:embeddedFont>
      <p:font typeface="Montserrat" panose="020B0604020202020204" charset="0"/>
      <p:regular r:id="rId50"/>
      <p:bold r:id="rId51"/>
      <p:italic r:id="rId52"/>
      <p:boldItalic r:id="rId53"/>
    </p:embeddedFont>
    <p:embeddedFont>
      <p:font typeface="Sarala" panose="020B0604020202020204" charset="0"/>
      <p:regular r:id="rId54"/>
      <p:bold r:id="rId55"/>
    </p:embeddedFont>
    <p:embeddedFont>
      <p:font typeface="Work Sans"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3" roundtripDataSignature="AMtx7mj2RyexQ0srYl1dD6YAeUrpQ0F0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280A65-CFB4-4957-AD78-A02D0C9B79DF}">
  <a:tblStyle styleId="{D3280A65-CFB4-4957-AD78-A02D0C9B79D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16" autoAdjust="0"/>
  </p:normalViewPr>
  <p:slideViewPr>
    <p:cSldViewPr snapToGrid="0">
      <p:cViewPr varScale="1">
        <p:scale>
          <a:sx n="79" d="100"/>
          <a:sy n="79" d="100"/>
        </p:scale>
        <p:origin x="108" y="72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12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12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344735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0" indent="-457200" algn="just" rtl="0">
              <a:lnSpc>
                <a:spcPct val="115000"/>
              </a:lnSpc>
              <a:spcBef>
                <a:spcPts val="0"/>
              </a:spcBef>
              <a:spcAft>
                <a:spcPts val="0"/>
              </a:spcAft>
              <a:buSzPts val="1100"/>
              <a:buChar char="●"/>
            </a:pPr>
            <a:r>
              <a:rPr lang="en" sz="1800">
                <a:latin typeface="Cambria Math"/>
                <a:ea typeface="Cambria Math"/>
                <a:cs typeface="Cambria Math"/>
                <a:sym typeface="Cambria Math"/>
              </a:rPr>
              <a:t>Ako pogledamo četvrtu kolonu </a:t>
            </a:r>
            <a:r>
              <a:rPr lang="en" sz="1800" i="1">
                <a:latin typeface="Cambria Math"/>
                <a:ea typeface="Cambria Math"/>
                <a:cs typeface="Cambria Math"/>
                <a:sym typeface="Cambria Math"/>
              </a:rPr>
              <a:t>Date</a:t>
            </a:r>
            <a:r>
              <a:rPr lang="en" sz="1800">
                <a:latin typeface="Cambria Math"/>
                <a:ea typeface="Cambria Math"/>
                <a:cs typeface="Cambria Math"/>
                <a:sym typeface="Cambria Math"/>
              </a:rPr>
              <a:t>, možemo jednostavno zaključiti da se unutar iste nalaze predviđeni vremenski periodi za rad na pojedinačnim projektima, a ograničeni su datumom početka i datumom kraja rada. Detaljno izračunat vremenski period predviđen za rad je naveden u posljednjoj koloni nazvanom </a:t>
            </a:r>
            <a:r>
              <a:rPr lang="en" sz="1800" i="1">
                <a:latin typeface="Cambria Math"/>
                <a:ea typeface="Cambria Math"/>
                <a:cs typeface="Cambria Math"/>
                <a:sym typeface="Cambria Math"/>
              </a:rPr>
              <a:t>Duration</a:t>
            </a:r>
            <a:r>
              <a:rPr lang="en" sz="1800">
                <a:latin typeface="Cambria Math"/>
                <a:ea typeface="Cambria Math"/>
                <a:cs typeface="Cambria Math"/>
                <a:sym typeface="Cambria Math"/>
              </a:rPr>
              <a:t>.</a:t>
            </a:r>
            <a:endParaRPr sz="1800">
              <a:latin typeface="Calibri"/>
              <a:ea typeface="Calibri"/>
              <a:cs typeface="Calibri"/>
              <a:sym typeface="Calibri"/>
            </a:endParaRPr>
          </a:p>
          <a:p>
            <a:pPr marL="914400" lvl="0" indent="-457200" algn="just" rtl="0">
              <a:lnSpc>
                <a:spcPct val="115000"/>
              </a:lnSpc>
              <a:spcBef>
                <a:spcPts val="800"/>
              </a:spcBef>
              <a:spcAft>
                <a:spcPts val="0"/>
              </a:spcAft>
              <a:buSzPts val="1100"/>
              <a:buChar char="●"/>
            </a:pPr>
            <a:r>
              <a:rPr lang="en" sz="1800">
                <a:latin typeface="Cambria Math"/>
                <a:ea typeface="Cambria Math"/>
                <a:cs typeface="Cambria Math"/>
                <a:sym typeface="Cambria Math"/>
              </a:rPr>
              <a:t>Kolona </a:t>
            </a:r>
            <a:r>
              <a:rPr lang="en" sz="1800" i="1">
                <a:latin typeface="Cambria Math"/>
                <a:ea typeface="Cambria Math"/>
                <a:cs typeface="Cambria Math"/>
                <a:sym typeface="Cambria Math"/>
              </a:rPr>
              <a:t>Priority </a:t>
            </a:r>
            <a:r>
              <a:rPr lang="en" sz="1800">
                <a:latin typeface="Cambria Math"/>
                <a:ea typeface="Cambria Math"/>
                <a:cs typeface="Cambria Math"/>
                <a:sym typeface="Cambria Math"/>
              </a:rPr>
              <a:t>sadrži informacije o prioritetima projektnih zadataka, a postoje tri mogućnosti:</a:t>
            </a:r>
            <a:endParaRPr sz="1800">
              <a:latin typeface="Calibri"/>
              <a:ea typeface="Calibri"/>
              <a:cs typeface="Calibri"/>
              <a:sym typeface="Calibri"/>
            </a:endParaRPr>
          </a:p>
          <a:p>
            <a:pPr marL="342900" lvl="0" indent="-342900" algn="just" rtl="0">
              <a:lnSpc>
                <a:spcPct val="115000"/>
              </a:lnSpc>
              <a:spcBef>
                <a:spcPts val="800"/>
              </a:spcBef>
              <a:spcAft>
                <a:spcPts val="0"/>
              </a:spcAft>
              <a:buSzPts val="1100"/>
              <a:buFont typeface="Noto Sans Symbols"/>
              <a:buChar char="∙"/>
            </a:pPr>
            <a:r>
              <a:rPr lang="en" sz="1800">
                <a:latin typeface="Cambria Math"/>
                <a:ea typeface="Cambria Math"/>
                <a:cs typeface="Cambria Math"/>
                <a:sym typeface="Cambria Math"/>
              </a:rPr>
              <a:t>High (visok prioritet u odnosu na ostale)</a:t>
            </a:r>
            <a:endParaRPr sz="1800">
              <a:latin typeface="Calibri"/>
              <a:ea typeface="Calibri"/>
              <a:cs typeface="Calibri"/>
              <a:sym typeface="Calibri"/>
            </a:endParaRPr>
          </a:p>
          <a:p>
            <a:pPr marL="342900" lvl="0" indent="-342900" algn="just" rtl="0">
              <a:lnSpc>
                <a:spcPct val="115000"/>
              </a:lnSpc>
              <a:spcBef>
                <a:spcPts val="0"/>
              </a:spcBef>
              <a:spcAft>
                <a:spcPts val="0"/>
              </a:spcAft>
              <a:buSzPts val="1100"/>
              <a:buFont typeface="Noto Sans Symbols"/>
              <a:buChar char="∙"/>
            </a:pPr>
            <a:r>
              <a:rPr lang="en" sz="1800">
                <a:latin typeface="Cambria Math"/>
                <a:ea typeface="Cambria Math"/>
                <a:cs typeface="Cambria Math"/>
                <a:sym typeface="Cambria Math"/>
              </a:rPr>
              <a:t>Medium (srednji prioritet u odnosu na ostale)</a:t>
            </a:r>
            <a:endParaRPr sz="1800">
              <a:latin typeface="Calibri"/>
              <a:ea typeface="Calibri"/>
              <a:cs typeface="Calibri"/>
              <a:sym typeface="Calibri"/>
            </a:endParaRPr>
          </a:p>
          <a:p>
            <a:pPr marL="342900" lvl="0" indent="-342900" algn="just" rtl="0">
              <a:lnSpc>
                <a:spcPct val="115000"/>
              </a:lnSpc>
              <a:spcBef>
                <a:spcPts val="0"/>
              </a:spcBef>
              <a:spcAft>
                <a:spcPts val="0"/>
              </a:spcAft>
              <a:buSzPts val="1100"/>
              <a:buFont typeface="Noto Sans Symbols"/>
              <a:buChar char="∙"/>
            </a:pPr>
            <a:r>
              <a:rPr lang="en" sz="1800">
                <a:latin typeface="Cambria Math"/>
                <a:ea typeface="Cambria Math"/>
                <a:cs typeface="Cambria Math"/>
                <a:sym typeface="Cambria Math"/>
              </a:rPr>
              <a:t>Low (nizak prioritet u odnosu na ostale)</a:t>
            </a:r>
            <a:endParaRPr sz="1800">
              <a:latin typeface="Calibri"/>
              <a:ea typeface="Calibri"/>
              <a:cs typeface="Calibri"/>
              <a:sym typeface="Calibri"/>
            </a:endParaRPr>
          </a:p>
          <a:p>
            <a:pPr marL="914400" lvl="0" indent="-457200" algn="just" rtl="0">
              <a:lnSpc>
                <a:spcPct val="115000"/>
              </a:lnSpc>
              <a:spcBef>
                <a:spcPts val="800"/>
              </a:spcBef>
              <a:spcAft>
                <a:spcPts val="0"/>
              </a:spcAft>
              <a:buSzPts val="1100"/>
              <a:buChar char="●"/>
            </a:pPr>
            <a:r>
              <a:rPr lang="en" sz="1800">
                <a:latin typeface="Cambria Math"/>
                <a:ea typeface="Cambria Math"/>
                <a:cs typeface="Cambria Math"/>
                <a:sym typeface="Cambria Math"/>
              </a:rPr>
              <a:t>Unutar kolone </a:t>
            </a:r>
            <a:r>
              <a:rPr lang="en" sz="1800" i="1">
                <a:latin typeface="Cambria Math"/>
                <a:ea typeface="Cambria Math"/>
                <a:cs typeface="Cambria Math"/>
                <a:sym typeface="Cambria Math"/>
              </a:rPr>
              <a:t>Owner</a:t>
            </a:r>
            <a:r>
              <a:rPr lang="en" sz="1800">
                <a:latin typeface="Cambria Math"/>
                <a:ea typeface="Cambria Math"/>
                <a:cs typeface="Cambria Math"/>
                <a:sym typeface="Cambria Math"/>
              </a:rPr>
              <a:t> nalazi se odgovorno lice za projektni zadatak što je u ovom slučaju vođa tima, projekt menadžer.</a:t>
            </a:r>
            <a:endParaRPr sz="1800">
              <a:latin typeface="Calibri"/>
              <a:ea typeface="Calibri"/>
              <a:cs typeface="Calibri"/>
              <a:sym typeface="Calibri"/>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dirty="0">
                <a:latin typeface="Cambria Math"/>
                <a:ea typeface="Cambria Math"/>
                <a:cs typeface="Cambria Math"/>
                <a:sym typeface="Cambria Math"/>
              </a:rPr>
              <a:t>U momentu kreiranja ovog dokumenta, projekti imaju različite oznake statusa. Međutim, napomena je da se teži da svi projekti budu završeni u konačnici na vrijeme, jer samo tako možemo postići kvalitetno realizovanu implementaciju funkcionalnih i nefunkcionalnih zahtjeva naših klijenata. Ukoliko kliknemo na status nekog od projekata moežemo otvoriti detalje poput ukupnog broja zadataka, broja završenih i nezavršenih zadataka i slično. Tu se nalazi i kratak sadržaj, ali i informacije o tome šta će sve biti završeno kada se projekat finalizira. Učesnici koji rade na konkretnom projektnom zadatku mogu tražiti izmjenu statusa od vođe projekta, a jedino vođa projekta može vršiti izmjene statusa. Datum zadnje izršene izmjene i trenutni status su svakako prikazani i vidljivi svima koji rade na projektu (slika 4).</a:t>
            </a:r>
            <a:endParaRPr sz="1800" dirty="0">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mbria Math"/>
                <a:ea typeface="Cambria Math"/>
                <a:cs typeface="Cambria Math"/>
                <a:sym typeface="Cambria Math"/>
              </a:rPr>
              <a:t>Story u Asani predstavlja sekcije zadataka (</a:t>
            </a:r>
            <a:r>
              <a:rPr lang="en" sz="1800" i="1">
                <a:latin typeface="Cambria Math"/>
                <a:ea typeface="Cambria Math"/>
                <a:cs typeface="Cambria Math"/>
                <a:sym typeface="Cambria Math"/>
              </a:rPr>
              <a:t>eng. Task</a:t>
            </a:r>
            <a:r>
              <a:rPr lang="en" sz="1800">
                <a:latin typeface="Cambria Math"/>
                <a:ea typeface="Cambria Math"/>
                <a:cs typeface="Cambria Math"/>
                <a:sym typeface="Cambria Math"/>
              </a:rPr>
              <a:t>) povezanih u cjeline. Prikazat ćemo detaljnu raspodjelu zadataka u Story-e </a:t>
            </a:r>
            <a:r>
              <a:rPr lang="en" sz="1800" i="1">
                <a:latin typeface="Cambria Math"/>
                <a:ea typeface="Cambria Math"/>
                <a:cs typeface="Cambria Math"/>
                <a:sym typeface="Cambria Math"/>
              </a:rPr>
              <a:t>Razvojni dio </a:t>
            </a:r>
            <a:r>
              <a:rPr lang="en" sz="1800">
                <a:latin typeface="Cambria Math"/>
                <a:ea typeface="Cambria Math"/>
                <a:cs typeface="Cambria Math"/>
                <a:sym typeface="Cambria Math"/>
              </a:rPr>
              <a:t>i </a:t>
            </a:r>
            <a:r>
              <a:rPr lang="en" sz="1800" i="1">
                <a:latin typeface="Cambria Math"/>
                <a:ea typeface="Cambria Math"/>
                <a:cs typeface="Cambria Math"/>
                <a:sym typeface="Cambria Math"/>
              </a:rPr>
              <a:t>Programerski dio</a:t>
            </a:r>
            <a:r>
              <a:rPr lang="en" sz="1800">
                <a:latin typeface="Cambria Math"/>
                <a:ea typeface="Cambria Math"/>
                <a:cs typeface="Cambria Math"/>
                <a:sym typeface="Cambria Math"/>
              </a:rPr>
              <a:t> na narednoj slici, konkretno za jedan od šesnaest kreiranih projekata </a:t>
            </a:r>
            <a:r>
              <a:rPr lang="en" sz="1800" i="1">
                <a:latin typeface="Cambria Math"/>
                <a:ea typeface="Cambria Math"/>
                <a:cs typeface="Cambria Math"/>
                <a:sym typeface="Cambria Math"/>
              </a:rPr>
              <a:t>Brzina, kapacitet i pouzdanost sistema</a:t>
            </a:r>
            <a:r>
              <a:rPr lang="en" sz="1800">
                <a:latin typeface="Cambria Math"/>
                <a:ea typeface="Cambria Math"/>
                <a:cs typeface="Cambria Math"/>
                <a:sym typeface="Cambria Math"/>
              </a:rPr>
              <a:t>. Ove je ujedno i zadnji projektni zadatak našeg portfolija. Trenutno je u statusnoj fazi </a:t>
            </a:r>
            <a:r>
              <a:rPr lang="en" sz="1800" i="1">
                <a:latin typeface="Cambria Math"/>
                <a:ea typeface="Cambria Math"/>
                <a:cs typeface="Cambria Math"/>
                <a:sym typeface="Cambria Math"/>
              </a:rPr>
              <a:t>On track</a:t>
            </a:r>
            <a:r>
              <a:rPr lang="en" sz="1800">
                <a:latin typeface="Cambria Math"/>
                <a:ea typeface="Cambria Math"/>
                <a:cs typeface="Cambria Math"/>
                <a:sym typeface="Cambria Math"/>
              </a:rPr>
              <a:t> budući da se realizuje zadovoljavajućim tempom, ali nije do kraja realizovan. Kolone </a:t>
            </a:r>
            <a:r>
              <a:rPr lang="en" sz="1800" i="1">
                <a:latin typeface="Cambria Math"/>
                <a:ea typeface="Cambria Math"/>
                <a:cs typeface="Cambria Math"/>
                <a:sym typeface="Cambria Math"/>
              </a:rPr>
              <a:t>Priority </a:t>
            </a:r>
            <a:r>
              <a:rPr lang="en" sz="1800">
                <a:latin typeface="Cambria Math"/>
                <a:ea typeface="Cambria Math"/>
                <a:cs typeface="Cambria Math"/>
                <a:sym typeface="Cambria Math"/>
              </a:rPr>
              <a:t>i </a:t>
            </a:r>
            <a:r>
              <a:rPr lang="en" sz="1800" i="1">
                <a:latin typeface="Cambria Math"/>
                <a:ea typeface="Cambria Math"/>
                <a:cs typeface="Cambria Math"/>
                <a:sym typeface="Cambria Math"/>
              </a:rPr>
              <a:t>Progress </a:t>
            </a:r>
            <a:r>
              <a:rPr lang="en" sz="1800">
                <a:latin typeface="Cambria Math"/>
                <a:ea typeface="Cambria Math"/>
                <a:cs typeface="Cambria Math"/>
                <a:sym typeface="Cambria Math"/>
              </a:rPr>
              <a:t>imaju istu ulogu koje su ranije opisane, s naglaskom da se ispod kolone </a:t>
            </a:r>
            <a:r>
              <a:rPr lang="en" sz="1800" i="1">
                <a:latin typeface="Cambria Math"/>
                <a:ea typeface="Cambria Math"/>
                <a:cs typeface="Cambria Math"/>
                <a:sym typeface="Cambria Math"/>
              </a:rPr>
              <a:t>Progress </a:t>
            </a:r>
            <a:r>
              <a:rPr lang="en" sz="1800">
                <a:latin typeface="Cambria Math"/>
                <a:ea typeface="Cambria Math"/>
                <a:cs typeface="Cambria Math"/>
                <a:sym typeface="Cambria Math"/>
              </a:rPr>
              <a:t>nalazi procenat progresa za odgovarajući Story.</a:t>
            </a:r>
            <a:endParaRPr sz="1800">
              <a:latin typeface="Calibri"/>
              <a:ea typeface="Calibri"/>
              <a:cs typeface="Calibri"/>
              <a:sym typeface="Calibri"/>
            </a:endParaRPr>
          </a:p>
          <a:p>
            <a:pPr marL="457200" lvl="0" indent="-298450" algn="just" rtl="0">
              <a:lnSpc>
                <a:spcPct val="115000"/>
              </a:lnSpc>
              <a:spcBef>
                <a:spcPts val="0"/>
              </a:spcBef>
              <a:spcAft>
                <a:spcPts val="0"/>
              </a:spcAft>
              <a:buSzPts val="1100"/>
              <a:buChar char="●"/>
            </a:pPr>
            <a:r>
              <a:rPr lang="en" sz="1800">
                <a:latin typeface="Cambria Math"/>
                <a:ea typeface="Cambria Math"/>
                <a:cs typeface="Cambria Math"/>
                <a:sym typeface="Cambria Math"/>
              </a:rPr>
              <a:t>Kolone </a:t>
            </a:r>
            <a:r>
              <a:rPr lang="en" sz="1800" i="1">
                <a:latin typeface="Cambria Math"/>
                <a:ea typeface="Cambria Math"/>
                <a:cs typeface="Cambria Math"/>
                <a:sym typeface="Cambria Math"/>
              </a:rPr>
              <a:t>Assignee </a:t>
            </a:r>
            <a:r>
              <a:rPr lang="en" sz="1800">
                <a:latin typeface="Cambria Math"/>
                <a:ea typeface="Cambria Math"/>
                <a:cs typeface="Cambria Math"/>
                <a:sym typeface="Cambria Math"/>
              </a:rPr>
              <a:t>i </a:t>
            </a:r>
            <a:r>
              <a:rPr lang="en" sz="1800" i="1">
                <a:latin typeface="Cambria Math"/>
                <a:ea typeface="Cambria Math"/>
                <a:cs typeface="Cambria Math"/>
                <a:sym typeface="Cambria Math"/>
              </a:rPr>
              <a:t>Due date</a:t>
            </a:r>
            <a:r>
              <a:rPr lang="en" sz="1800">
                <a:latin typeface="Cambria Math"/>
                <a:ea typeface="Cambria Math"/>
                <a:cs typeface="Cambria Math"/>
                <a:sym typeface="Cambria Math"/>
              </a:rPr>
              <a:t> označavaju kolege koje rade na konkretnom projektnom zadatku (</a:t>
            </a:r>
            <a:r>
              <a:rPr lang="en" sz="1800" i="1">
                <a:latin typeface="Cambria Math"/>
                <a:ea typeface="Cambria Math"/>
                <a:cs typeface="Cambria Math"/>
                <a:sym typeface="Cambria Math"/>
              </a:rPr>
              <a:t>eng. Task</a:t>
            </a:r>
            <a:r>
              <a:rPr lang="en" sz="1800">
                <a:latin typeface="Cambria Math"/>
                <a:ea typeface="Cambria Math"/>
                <a:cs typeface="Cambria Math"/>
                <a:sym typeface="Cambria Math"/>
              </a:rPr>
              <a:t>) odgovarajućeg Story-a i rok za izradu dodijeljenog zadatka, respektivno.</a:t>
            </a:r>
            <a:endParaRPr sz="1800">
              <a:latin typeface="Calibri"/>
              <a:ea typeface="Calibri"/>
              <a:cs typeface="Calibri"/>
              <a:sym typeface="Calibri"/>
            </a:endParaRPr>
          </a:p>
          <a:p>
            <a:pPr marL="457200" lvl="0" indent="-298450" algn="just" rtl="0">
              <a:lnSpc>
                <a:spcPct val="115000"/>
              </a:lnSpc>
              <a:spcBef>
                <a:spcPts val="800"/>
              </a:spcBef>
              <a:spcAft>
                <a:spcPts val="0"/>
              </a:spcAft>
              <a:buSzPts val="1100"/>
              <a:buChar char="●"/>
            </a:pPr>
            <a:r>
              <a:rPr lang="en" sz="1800">
                <a:latin typeface="Cambria Math"/>
                <a:ea typeface="Cambria Math"/>
                <a:cs typeface="Cambria Math"/>
                <a:sym typeface="Cambria Math"/>
              </a:rPr>
              <a:t>	Unutar kolone </a:t>
            </a:r>
            <a:r>
              <a:rPr lang="en" sz="1800" i="1">
                <a:latin typeface="Cambria Math"/>
                <a:ea typeface="Cambria Math"/>
                <a:cs typeface="Cambria Math"/>
                <a:sym typeface="Cambria Math"/>
              </a:rPr>
              <a:t>Dependencies</a:t>
            </a:r>
            <a:r>
              <a:rPr lang="en" sz="1800">
                <a:latin typeface="Cambria Math"/>
                <a:ea typeface="Cambria Math"/>
                <a:cs typeface="Cambria Math"/>
                <a:sym typeface="Cambria Math"/>
              </a:rPr>
              <a:t> su navedena pravila redoslijeda rada na zadacima. Konkretno, jedan zadatak se ne može izvršiti ukoliko je u toj koloni navedeno da je isti zavisi od drugog zadatka istog ili drugog Story-a ili čak iz drugog projektnog zadatka. Upravo zbog ove ovisnosti pri radu na zadacima javila se potreba za kreiranjem Sprintova koji će biti detaljno prikazani u kasnijem sadržaju ovog dokumenta.</a:t>
            </a:r>
            <a:endParaRPr sz="1800">
              <a:latin typeface="Calibri"/>
              <a:ea typeface="Calibri"/>
              <a:cs typeface="Calibri"/>
              <a:sym typeface="Calibri"/>
            </a:endParaRPr>
          </a:p>
          <a:p>
            <a:pPr marL="457200" lvl="0" indent="-298450" algn="just" rtl="0">
              <a:lnSpc>
                <a:spcPct val="115000"/>
              </a:lnSpc>
              <a:spcBef>
                <a:spcPts val="800"/>
              </a:spcBef>
              <a:spcAft>
                <a:spcPts val="0"/>
              </a:spcAft>
              <a:buSzPts val="1100"/>
              <a:buChar char="●"/>
            </a:pPr>
            <a:r>
              <a:rPr lang="en" sz="1800">
                <a:latin typeface="Cambria Math"/>
                <a:ea typeface="Cambria Math"/>
                <a:cs typeface="Cambria Math"/>
                <a:sym typeface="Cambria Math"/>
              </a:rPr>
              <a:t>	Sa desne strane svakog zadatka možemo vidjeti da li je isti završen ili nije, a to nam signalizira zelena kvačica. Ukoliko ona nije obojena to implicira da je taj zadatak na redu za izradu ili da zadatak ne ovisi o drugim zadacima. Ukoliko se nalazi ikona pješčanog sata, to nam govori da zadatak ne možemo uraditi sve dok ne uradimo zadatke od kojih isti ovisi.</a:t>
            </a:r>
            <a:endParaRPr sz="1800">
              <a:latin typeface="Calibri"/>
              <a:ea typeface="Calibri"/>
              <a:cs typeface="Calibri"/>
              <a:sym typeface="Calibri"/>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mbria Math"/>
                <a:ea typeface="Cambria Math"/>
                <a:cs typeface="Cambria Math"/>
                <a:sym typeface="Cambria Math"/>
              </a:rPr>
              <a:t>Prelazak kursora miša preko nekog od zadataka otvara se opcija </a:t>
            </a:r>
            <a:r>
              <a:rPr lang="en" sz="1800" i="1">
                <a:latin typeface="Cambria Math"/>
                <a:ea typeface="Cambria Math"/>
                <a:cs typeface="Cambria Math"/>
                <a:sym typeface="Cambria Math"/>
              </a:rPr>
              <a:t>details</a:t>
            </a:r>
            <a:r>
              <a:rPr lang="en" sz="1800">
                <a:latin typeface="Cambria Math"/>
                <a:ea typeface="Cambria Math"/>
                <a:cs typeface="Cambria Math"/>
                <a:sym typeface="Cambria Math"/>
              </a:rPr>
              <a:t>. Svaki zadatak (</a:t>
            </a:r>
            <a:r>
              <a:rPr lang="en" sz="1800" i="1">
                <a:latin typeface="Cambria Math"/>
                <a:ea typeface="Cambria Math"/>
                <a:cs typeface="Cambria Math"/>
                <a:sym typeface="Cambria Math"/>
              </a:rPr>
              <a:t>eng. Task</a:t>
            </a:r>
            <a:r>
              <a:rPr lang="en" sz="1800">
                <a:latin typeface="Cambria Math"/>
                <a:ea typeface="Cambria Math"/>
                <a:cs typeface="Cambria Math"/>
                <a:sym typeface="Cambria Math"/>
              </a:rPr>
              <a:t>) se može sastojati od direktno vezanih podzadataka (</a:t>
            </a:r>
            <a:r>
              <a:rPr lang="en" sz="1800" i="1">
                <a:latin typeface="Cambria Math"/>
                <a:ea typeface="Cambria Math"/>
                <a:cs typeface="Cambria Math"/>
                <a:sym typeface="Cambria Math"/>
              </a:rPr>
              <a:t>eng. Subtask</a:t>
            </a:r>
            <a:r>
              <a:rPr lang="en" sz="1800">
                <a:latin typeface="Cambria Math"/>
                <a:ea typeface="Cambria Math"/>
                <a:cs typeface="Cambria Math"/>
                <a:sym typeface="Cambria Math"/>
              </a:rPr>
              <a:t>). Unutar detalja možemo vidjeti poruke ostalih članova tima, podzatake i sve detalje koji se tiču zadatka koji nas konkretno zanima.</a:t>
            </a:r>
            <a:endParaRPr/>
          </a:p>
          <a:p>
            <a:pPr marL="0" marR="0" lvl="0" indent="0" algn="l" rtl="0">
              <a:lnSpc>
                <a:spcPct val="100000"/>
              </a:lnSpc>
              <a:spcBef>
                <a:spcPts val="0"/>
              </a:spcBef>
              <a:spcAft>
                <a:spcPts val="0"/>
              </a:spcAft>
              <a:buClr>
                <a:srgbClr val="000000"/>
              </a:buClr>
              <a:buSzPts val="1100"/>
              <a:buFont typeface="Arial"/>
              <a:buNone/>
            </a:pPr>
            <a:r>
              <a:rPr lang="en" sz="1800">
                <a:latin typeface="Cambria Math"/>
                <a:ea typeface="Cambria Math"/>
                <a:cs typeface="Cambria Math"/>
                <a:sym typeface="Cambria Math"/>
              </a:rPr>
              <a:t>U nastavku prikazujemo izgled ekrana kada kliknemo na prikaz detalja za određeni zadatak. Kao što možemo vidjeti, zadatak ima podzadatak sa drugim rokom. Također, moguća je direktna komunikacija vođe projekta sa kolegom koji radi na konkretnom zadatku odabranog projekta. Zaključujemo, da možemo jednostavnije vidjeti detalje koje smo gledali okvirno kroz ćelije kolona.</a:t>
            </a: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bs-Latn-BA" dirty="0" err="1"/>
              <a:t>Backolg</a:t>
            </a:r>
            <a:r>
              <a:rPr lang="bs-Latn-BA" dirty="0"/>
              <a:t> projekta </a:t>
            </a:r>
            <a:r>
              <a:rPr lang="bs-Latn-BA" dirty="0">
                <a:solidFill>
                  <a:schemeClr val="dk1"/>
                </a:solidFill>
                <a:latin typeface="Montserrat"/>
                <a:ea typeface="Montserrat"/>
                <a:cs typeface="Montserrat"/>
                <a:sym typeface="Montserrat"/>
              </a:rPr>
              <a:t>je lista nedovršenih zadataka na projektu. Drugim riječima to je </a:t>
            </a:r>
            <a:r>
              <a:rPr lang="bs-Latn-BA" dirty="0" err="1">
                <a:solidFill>
                  <a:schemeClr val="dk1"/>
                </a:solidFill>
                <a:latin typeface="Montserrat"/>
                <a:ea typeface="Montserrat"/>
                <a:cs typeface="Montserrat"/>
                <a:sym typeface="Montserrat"/>
              </a:rPr>
              <a:t>prioritizirana</a:t>
            </a:r>
            <a:r>
              <a:rPr lang="bs-Latn-BA" dirty="0">
                <a:solidFill>
                  <a:schemeClr val="dk1"/>
                </a:solidFill>
                <a:latin typeface="Montserrat"/>
                <a:ea typeface="Montserrat"/>
                <a:cs typeface="Montserrat"/>
                <a:sym typeface="Montserrat"/>
              </a:rPr>
              <a:t> lista </a:t>
            </a:r>
            <a:r>
              <a:rPr lang="bs-Latn-BA" dirty="0" err="1">
                <a:solidFill>
                  <a:schemeClr val="dk1"/>
                </a:solidFill>
                <a:latin typeface="Montserrat"/>
                <a:ea typeface="Montserrat"/>
                <a:cs typeface="Montserrat"/>
                <a:sym typeface="Montserrat"/>
              </a:rPr>
              <a:t>neimplementiranih</a:t>
            </a:r>
            <a:r>
              <a:rPr lang="bs-Latn-BA" dirty="0">
                <a:solidFill>
                  <a:schemeClr val="dk1"/>
                </a:solidFill>
                <a:latin typeface="Montserrat"/>
                <a:ea typeface="Montserrat"/>
                <a:cs typeface="Montserrat"/>
                <a:sym typeface="Montserrat"/>
              </a:rPr>
              <a:t> funkcionalnosti projekta. </a:t>
            </a:r>
            <a:r>
              <a:rPr lang="bs-Latn-BA" dirty="0"/>
              <a:t>Može se kreirati kao zaseban </a:t>
            </a:r>
            <a:r>
              <a:rPr lang="bs-Latn-BA" dirty="0" err="1"/>
              <a:t>projekat</a:t>
            </a:r>
            <a:r>
              <a:rPr lang="bs-Latn-BA" dirty="0"/>
              <a:t> ili kao dio već postojećeg projekta. Prilikom kreiranja </a:t>
            </a:r>
            <a:r>
              <a:rPr lang="bs-Latn-BA" dirty="0" err="1"/>
              <a:t>backlog</a:t>
            </a:r>
            <a:r>
              <a:rPr lang="bs-Latn-BA" dirty="0"/>
              <a:t>-a potrebno je odabrati opciju kreiranja projekta tipa </a:t>
            </a:r>
            <a:r>
              <a:rPr lang="bs-Latn-BA" dirty="0" err="1"/>
              <a:t>Board</a:t>
            </a:r>
            <a:r>
              <a:rPr lang="bs-Latn-BA" dirty="0"/>
              <a:t>. Pomoću </a:t>
            </a:r>
            <a:r>
              <a:rPr lang="bs-Latn-BA" dirty="0" err="1"/>
              <a:t>backlog</a:t>
            </a:r>
            <a:r>
              <a:rPr lang="bs-Latn-BA" dirty="0"/>
              <a:t>-a možemo upravljati zadacima, postavljajući im status na jednu od tri moguće opcije: to do, in </a:t>
            </a:r>
            <a:r>
              <a:rPr lang="bs-Latn-BA" dirty="0" err="1"/>
              <a:t>progress</a:t>
            </a:r>
            <a:r>
              <a:rPr lang="bs-Latn-BA" dirty="0"/>
              <a:t> i </a:t>
            </a:r>
            <a:r>
              <a:rPr lang="bs-Latn-BA" dirty="0" err="1"/>
              <a:t>complete</a:t>
            </a:r>
            <a:r>
              <a:rPr lang="bs-Latn-BA" dirty="0"/>
              <a:t>. Svi zadaci su inicijalno u to do koloni. Zadatke također možemo mijenjati, brisati ili dodavati nove.</a:t>
            </a:r>
          </a:p>
        </p:txBody>
      </p:sp>
    </p:spTree>
    <p:extLst>
      <p:ext uri="{BB962C8B-B14F-4D97-AF65-F5344CB8AC3E}">
        <p14:creationId xmlns:p14="http://schemas.microsoft.com/office/powerpoint/2010/main" val="1687033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bs-Latn-BA" sz="1800" kern="1200" dirty="0">
                <a:solidFill>
                  <a:srgbClr val="000000"/>
                </a:solidFill>
                <a:effectLst/>
                <a:latin typeface="Calibri" panose="020F0502020204030204" pitchFamily="34" charset="0"/>
                <a:ea typeface="+mn-ea"/>
                <a:cs typeface="+mn-cs"/>
              </a:rPr>
              <a:t>Sprint je centralni koncept Scrum-a, trajanjem ograničen na određeni vremenski period tokom kojeg se kreira upotrebljiv, potencijalno isporučiv inkrement proizvoda. Period trajanja sprinta, osnovne jedinice razvoja u Scrum-u, je obično između jedne sedmice i jednog mjeseca. Svaki sprint obično jednako traje tokom procesa razvoja i novi sprint počinje odmah po zaključivanju prethodnog.</a:t>
            </a:r>
            <a:endParaRPr lang="en-US" dirty="0">
              <a:effectLst/>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5019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solidFill>
                  <a:schemeClr val="dk1"/>
                </a:solidFill>
                <a:latin typeface="Montserrat"/>
                <a:ea typeface="Montserrat"/>
                <a:cs typeface="Montserrat"/>
                <a:sym typeface="Montserrat"/>
              </a:rPr>
              <a:t>Sprintovi</a:t>
            </a:r>
            <a:r>
              <a:rPr lang="en-US" dirty="0">
                <a:solidFill>
                  <a:schemeClr val="dk1"/>
                </a:solidFill>
                <a:latin typeface="Montserrat"/>
                <a:ea typeface="Montserrat"/>
                <a:cs typeface="Montserrat"/>
                <a:sym typeface="Montserrat"/>
              </a:rPr>
              <a:t> u </a:t>
            </a:r>
            <a:r>
              <a:rPr lang="en-US" dirty="0" err="1">
                <a:solidFill>
                  <a:schemeClr val="dk1"/>
                </a:solidFill>
                <a:latin typeface="Montserrat"/>
                <a:ea typeface="Montserrat"/>
                <a:cs typeface="Montserrat"/>
                <a:sym typeface="Montserrat"/>
              </a:rPr>
              <a:t>Asani</a:t>
            </a:r>
            <a:r>
              <a:rPr lang="en-US" dirty="0">
                <a:solidFill>
                  <a:schemeClr val="dk1"/>
                </a:solidFill>
                <a:latin typeface="Montserrat"/>
                <a:ea typeface="Montserrat"/>
                <a:cs typeface="Montserrat"/>
                <a:sym typeface="Montserrat"/>
              </a:rPr>
              <a:t> se </a:t>
            </a:r>
            <a:r>
              <a:rPr lang="en-US" dirty="0" err="1">
                <a:solidFill>
                  <a:schemeClr val="dk1"/>
                </a:solidFill>
                <a:latin typeface="Montserrat"/>
                <a:ea typeface="Montserrat"/>
                <a:cs typeface="Montserrat"/>
                <a:sym typeface="Montserrat"/>
              </a:rPr>
              <a:t>kreiraju</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kao</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projekti</a:t>
            </a:r>
            <a:r>
              <a:rPr lang="en-US" dirty="0">
                <a:solidFill>
                  <a:schemeClr val="dk1"/>
                </a:solidFill>
                <a:latin typeface="Montserrat"/>
                <a:ea typeface="Montserrat"/>
                <a:cs typeface="Montserrat"/>
                <a:sym typeface="Montserrat"/>
              </a:rPr>
              <a:t>. Sprint board </a:t>
            </a:r>
            <a:r>
              <a:rPr lang="en-US" dirty="0" err="1">
                <a:solidFill>
                  <a:schemeClr val="dk1"/>
                </a:solidFill>
                <a:latin typeface="Montserrat"/>
                <a:ea typeface="Montserrat"/>
                <a:cs typeface="Montserrat"/>
                <a:sym typeface="Montserrat"/>
              </a:rPr>
              <a:t>sadrži</a:t>
            </a:r>
            <a:r>
              <a:rPr lang="en-US" dirty="0">
                <a:solidFill>
                  <a:schemeClr val="dk1"/>
                </a:solidFill>
                <a:latin typeface="Montserrat"/>
                <a:ea typeface="Montserrat"/>
                <a:cs typeface="Montserrat"/>
                <a:sym typeface="Montserrat"/>
              </a:rPr>
              <a:t> 4 </a:t>
            </a:r>
            <a:r>
              <a:rPr lang="en-US" dirty="0" err="1">
                <a:solidFill>
                  <a:schemeClr val="dk1"/>
                </a:solidFill>
                <a:latin typeface="Montserrat"/>
                <a:ea typeface="Montserrat"/>
                <a:cs typeface="Montserrat"/>
                <a:sym typeface="Montserrat"/>
              </a:rPr>
              <a:t>kolon</a:t>
            </a:r>
            <a:r>
              <a:rPr lang="bs-Latn-BA" dirty="0">
                <a:solidFill>
                  <a:schemeClr val="dk1"/>
                </a:solidFill>
                <a:latin typeface="Montserrat"/>
                <a:ea typeface="Montserrat"/>
                <a:cs typeface="Montserrat"/>
                <a:sym typeface="Montserrat"/>
              </a:rPr>
              <a:t>e</a:t>
            </a:r>
            <a:r>
              <a:rPr lang="en-US" dirty="0">
                <a:solidFill>
                  <a:schemeClr val="dk1"/>
                </a:solidFill>
                <a:latin typeface="Montserrat"/>
                <a:ea typeface="Montserrat"/>
                <a:cs typeface="Montserrat"/>
                <a:sym typeface="Montserrat"/>
              </a:rPr>
              <a:t>: Ready, In progress, Done </a:t>
            </a:r>
            <a:r>
              <a:rPr lang="en-US" dirty="0" err="1">
                <a:solidFill>
                  <a:schemeClr val="dk1"/>
                </a:solidFill>
                <a:latin typeface="Montserrat"/>
                <a:ea typeface="Montserrat"/>
                <a:cs typeface="Montserrat"/>
                <a:sym typeface="Montserrat"/>
              </a:rPr>
              <a:t>i</a:t>
            </a:r>
            <a:r>
              <a:rPr lang="en-US" dirty="0">
                <a:solidFill>
                  <a:schemeClr val="dk1"/>
                </a:solidFill>
                <a:latin typeface="Montserrat"/>
                <a:ea typeface="Montserrat"/>
                <a:cs typeface="Montserrat"/>
                <a:sym typeface="Montserrat"/>
              </a:rPr>
              <a:t> Backlog. </a:t>
            </a:r>
            <a:r>
              <a:rPr lang="en-US" dirty="0" err="1">
                <a:solidFill>
                  <a:schemeClr val="dk1"/>
                </a:solidFill>
                <a:latin typeface="Montserrat"/>
                <a:ea typeface="Montserrat"/>
                <a:cs typeface="Montserrat"/>
                <a:sym typeface="Montserrat"/>
              </a:rPr>
              <a:t>Tokom</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rada</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na</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ovom</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projektu</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zadaci</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su</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bili</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podijeljeni</a:t>
            </a:r>
            <a:r>
              <a:rPr lang="en-US" dirty="0">
                <a:solidFill>
                  <a:schemeClr val="dk1"/>
                </a:solidFill>
                <a:latin typeface="Montserrat"/>
                <a:ea typeface="Montserrat"/>
                <a:cs typeface="Montserrat"/>
                <a:sym typeface="Montserrat"/>
              </a:rPr>
              <a:t> u </a:t>
            </a:r>
            <a:r>
              <a:rPr lang="bs-Latn-BA" dirty="0">
                <a:solidFill>
                  <a:schemeClr val="dk1"/>
                </a:solidFill>
                <a:latin typeface="Montserrat"/>
                <a:ea typeface="Montserrat"/>
                <a:cs typeface="Montserrat"/>
                <a:sym typeface="Montserrat"/>
              </a:rPr>
              <a:t>4</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Sprinta</a:t>
            </a:r>
            <a:r>
              <a:rPr lang="en-US" dirty="0">
                <a:solidFill>
                  <a:schemeClr val="dk1"/>
                </a:solidFill>
                <a:latin typeface="Montserrat"/>
                <a:ea typeface="Montserrat"/>
                <a:cs typeface="Montserrat"/>
                <a:sym typeface="Montserrat"/>
              </a:rPr>
              <a:t>. </a:t>
            </a:r>
            <a:r>
              <a:rPr lang="bs-Latn-BA" dirty="0">
                <a:solidFill>
                  <a:schemeClr val="dk1"/>
                </a:solidFill>
                <a:latin typeface="Montserrat"/>
                <a:ea typeface="Montserrat"/>
                <a:cs typeface="Montserrat"/>
                <a:sym typeface="Montserrat"/>
              </a:rPr>
              <a:t>Vrijedi napomenuti da ovdje sprintovi nisu </a:t>
            </a:r>
            <a:r>
              <a:rPr lang="bs-Latn-BA" dirty="0"/>
              <a:t>detaljno razrađeni jer nije bilo potrebe, pošto se isto kreiraju i razrađuju kao i ostali koncepti koji su do sada detaljno objašnjeni.</a:t>
            </a:r>
            <a:endParaRPr lang="en-US" dirty="0">
              <a:latin typeface="Montserrat" panose="00000500000000000000" pitchFamily="2"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6825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63768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0411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3523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4575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bs-Latn-BA" dirty="0"/>
              <a:t>Kompleksnost služi </a:t>
            </a:r>
            <a:r>
              <a:rPr lang="en-US" dirty="0"/>
              <a:t>da se </a:t>
            </a:r>
            <a:r>
              <a:rPr lang="en-US" dirty="0" err="1"/>
              <a:t>odredi</a:t>
            </a:r>
            <a:r>
              <a:rPr lang="en-US" dirty="0"/>
              <a:t> </a:t>
            </a:r>
            <a:r>
              <a:rPr lang="en-US" dirty="0" err="1"/>
              <a:t>potreban</a:t>
            </a:r>
            <a:r>
              <a:rPr lang="en-US" dirty="0"/>
              <a:t> </a:t>
            </a:r>
            <a:r>
              <a:rPr lang="en-US" dirty="0" err="1"/>
              <a:t>trud</a:t>
            </a:r>
            <a:r>
              <a:rPr lang="en-US" dirty="0"/>
              <a:t> za </a:t>
            </a:r>
            <a:r>
              <a:rPr lang="en-US" dirty="0" err="1"/>
              <a:t>kompletiranje</a:t>
            </a:r>
            <a:r>
              <a:rPr lang="en-US" dirty="0"/>
              <a:t> </a:t>
            </a:r>
            <a:r>
              <a:rPr lang="en-US" dirty="0" err="1"/>
              <a:t>nekog</a:t>
            </a:r>
            <a:r>
              <a:rPr lang="en-US" dirty="0"/>
              <a:t> story-a.</a:t>
            </a:r>
            <a:r>
              <a:rPr lang="bs-Latn-BA" dirty="0"/>
              <a:t> Količina truda se najčešće iskazuje iz skupa </a:t>
            </a:r>
            <a:r>
              <a:rPr lang="bs-Latn-BA" dirty="0" err="1"/>
              <a:t>Fibonaccijevih</a:t>
            </a:r>
            <a:r>
              <a:rPr lang="bs-Latn-BA" dirty="0"/>
              <a:t> brojeva, a nekad se </a:t>
            </a:r>
            <a:r>
              <a:rPr lang="bs-Latn-BA" dirty="0" err="1"/>
              <a:t>story</a:t>
            </a:r>
            <a:r>
              <a:rPr lang="bs-Latn-BA" dirty="0"/>
              <a:t>-ima </a:t>
            </a:r>
            <a:r>
              <a:rPr lang="bs-Latn-BA" dirty="0" err="1"/>
              <a:t>pripiruju</a:t>
            </a:r>
            <a:r>
              <a:rPr lang="bs-Latn-BA" dirty="0"/>
              <a:t> kompleksnosti kao veličine odjeće XS, S, M, L, XL...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bs-Latn-BA" dirty="0"/>
              <a:t>Jedna od ključnih osoba u </a:t>
            </a:r>
            <a:r>
              <a:rPr lang="bs-Latn-BA" dirty="0" err="1"/>
              <a:t>određivanju</a:t>
            </a:r>
            <a:r>
              <a:rPr lang="bs-Latn-BA" dirty="0"/>
              <a:t> kompleksnosti je produkt </a:t>
            </a:r>
            <a:r>
              <a:rPr lang="bs-Latn-BA" dirty="0" err="1"/>
              <a:t>menadžer</a:t>
            </a:r>
            <a:r>
              <a:rPr lang="bs-Latn-BA" dirty="0"/>
              <a:t>, koji ima dvije ključne uloge. Jedna je da, u slučaju nepoklapanja kompleksnosti za isti zadatak od strane različitih timova, postavlja pitanja timovima i </a:t>
            </a:r>
            <a:r>
              <a:rPr lang="bs-Latn-BA" dirty="0" err="1"/>
              <a:t>pokušava</a:t>
            </a:r>
            <a:r>
              <a:rPr lang="bs-Latn-BA" dirty="0"/>
              <a:t> da im pomogne da postignu </a:t>
            </a:r>
            <a:r>
              <a:rPr lang="bs-Latn-BA" dirty="0" err="1"/>
              <a:t>koncenzus</a:t>
            </a:r>
            <a:r>
              <a:rPr lang="bs-Latn-BA" dirty="0"/>
              <a:t>. Još jedna njegova ključna uloga je </a:t>
            </a:r>
            <a:r>
              <a:rPr lang="bs-Latn-BA" dirty="0" err="1"/>
              <a:t>prioritizacija</a:t>
            </a:r>
            <a:r>
              <a:rPr lang="bs-Latn-BA" dirty="0"/>
              <a:t> </a:t>
            </a:r>
            <a:r>
              <a:rPr lang="bs-Latn-BA" dirty="0" err="1"/>
              <a:t>story</a:t>
            </a:r>
            <a:r>
              <a:rPr lang="bs-Latn-BA" dirty="0"/>
              <a:t>-a na osnovu nivoa kompleksnosti. Time se </a:t>
            </a:r>
            <a:r>
              <a:rPr lang="bs-Latn-BA" dirty="0" err="1"/>
              <a:t>omogućava</a:t>
            </a:r>
            <a:r>
              <a:rPr lang="bs-Latn-BA" dirty="0"/>
              <a:t> da se </a:t>
            </a:r>
            <a:r>
              <a:rPr lang="bs-Latn-BA" dirty="0" err="1"/>
              <a:t>story</a:t>
            </a:r>
            <a:r>
              <a:rPr lang="bs-Latn-BA" dirty="0"/>
              <a:t> kompletira u odgovarajućoj </a:t>
            </a:r>
            <a:r>
              <a:rPr lang="bs-Latn-BA" dirty="0" err="1"/>
              <a:t>iteraciji</a:t>
            </a:r>
            <a:r>
              <a:rPr lang="bs-Latn-BA" dirty="0"/>
              <a:t>.</a:t>
            </a:r>
            <a:endParaRPr lang="en-US" dirty="0"/>
          </a:p>
        </p:txBody>
      </p:sp>
    </p:spTree>
    <p:extLst>
      <p:ext uri="{BB962C8B-B14F-4D97-AF65-F5344CB8AC3E}">
        <p14:creationId xmlns:p14="http://schemas.microsoft.com/office/powerpoint/2010/main" val="919644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bs-Latn-BA" dirty="0"/>
              <a:t>Kreiranje kompleksnosti u </a:t>
            </a:r>
            <a:r>
              <a:rPr lang="bs-Latn-BA" dirty="0" err="1"/>
              <a:t>Asani</a:t>
            </a:r>
            <a:r>
              <a:rPr lang="bs-Latn-BA" dirty="0"/>
              <a:t> je jako jednostavno, jer za nju već postoji ugrađena </a:t>
            </a:r>
            <a:r>
              <a:rPr lang="bs-Latn-BA" dirty="0" err="1"/>
              <a:t>mogućnost</a:t>
            </a:r>
            <a:r>
              <a:rPr lang="bs-Latn-BA" dirty="0"/>
              <a:t>. Sve što je potrebno jeste da u pregledu čitavog </a:t>
            </a:r>
            <a:r>
              <a:rPr lang="bs-Latn-BA" dirty="0" err="1"/>
              <a:t>story</a:t>
            </a:r>
            <a:r>
              <a:rPr lang="bs-Latn-BA" dirty="0"/>
              <a:t>-a pritisnemo dugme </a:t>
            </a:r>
            <a:r>
              <a:rPr lang="bs-Latn-BA" dirty="0" err="1"/>
              <a:t>Customize</a:t>
            </a:r>
            <a:r>
              <a:rPr lang="bs-Latn-BA" dirty="0"/>
              <a:t>, i kliknemo </a:t>
            </a:r>
            <a:r>
              <a:rPr lang="bs-Latn-BA" dirty="0" err="1"/>
              <a:t>Add</a:t>
            </a:r>
            <a:r>
              <a:rPr lang="bs-Latn-BA" dirty="0"/>
              <a:t> </a:t>
            </a:r>
            <a:r>
              <a:rPr lang="bs-Latn-BA" dirty="0" err="1"/>
              <a:t>Custom</a:t>
            </a:r>
            <a:r>
              <a:rPr lang="bs-Latn-BA" dirty="0"/>
              <a:t> </a:t>
            </a:r>
            <a:r>
              <a:rPr lang="bs-Latn-BA" dirty="0" err="1"/>
              <a:t>Field</a:t>
            </a:r>
            <a:r>
              <a:rPr lang="bs-Latn-BA" dirty="0"/>
              <a:t>. Zatim odaberemo opciju </a:t>
            </a:r>
            <a:r>
              <a:rPr lang="bs-Latn-BA" dirty="0" err="1"/>
              <a:t>Choose</a:t>
            </a:r>
            <a:r>
              <a:rPr lang="bs-Latn-BA" dirty="0"/>
              <a:t> </a:t>
            </a:r>
            <a:r>
              <a:rPr lang="bs-Latn-BA" dirty="0" err="1"/>
              <a:t>from</a:t>
            </a:r>
            <a:r>
              <a:rPr lang="bs-Latn-BA" dirty="0"/>
              <a:t> </a:t>
            </a:r>
            <a:r>
              <a:rPr lang="bs-Latn-BA" dirty="0" err="1"/>
              <a:t>library</a:t>
            </a:r>
            <a:r>
              <a:rPr lang="bs-Latn-BA" dirty="0"/>
              <a:t> i odaberemo </a:t>
            </a:r>
            <a:r>
              <a:rPr lang="bs-Latn-BA" dirty="0" err="1"/>
              <a:t>Cost</a:t>
            </a:r>
            <a:r>
              <a:rPr lang="bs-Latn-BA" dirty="0"/>
              <a:t>. Poslije toga, u </a:t>
            </a:r>
            <a:r>
              <a:rPr lang="bs-Latn-BA" dirty="0" err="1"/>
              <a:t>storyu</a:t>
            </a:r>
            <a:r>
              <a:rPr lang="bs-Latn-BA" dirty="0"/>
              <a:t> će se pojaviti dodatna kolona koju možemo ispunjavati sa nivoima kompleksnosti.</a:t>
            </a:r>
            <a:endParaRPr dirty="0"/>
          </a:p>
        </p:txBody>
      </p:sp>
    </p:spTree>
    <p:extLst>
      <p:ext uri="{BB962C8B-B14F-4D97-AF65-F5344CB8AC3E}">
        <p14:creationId xmlns:p14="http://schemas.microsoft.com/office/powerpoint/2010/main" val="3125167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dirty="0">
                <a:latin typeface="Cambria Math"/>
                <a:ea typeface="Cambria Math"/>
                <a:cs typeface="Cambria Math"/>
                <a:sym typeface="Cambria Math"/>
              </a:rPr>
              <a:t>Prela</a:t>
            </a:r>
            <a:r>
              <a:rPr lang="bs-Latn-BA" sz="1800" dirty="0" err="1">
                <a:latin typeface="Cambria Math"/>
                <a:ea typeface="Cambria Math"/>
                <a:cs typeface="Cambria Math"/>
                <a:sym typeface="Cambria Math"/>
              </a:rPr>
              <a:t>skom</a:t>
            </a:r>
            <a:r>
              <a:rPr lang="en" sz="1800" dirty="0">
                <a:latin typeface="Cambria Math"/>
                <a:ea typeface="Cambria Math"/>
                <a:cs typeface="Cambria Math"/>
                <a:sym typeface="Cambria Math"/>
              </a:rPr>
              <a:t> kursora miša preko nekog od zadataka otvara se opcija </a:t>
            </a:r>
            <a:r>
              <a:rPr lang="en" sz="1800" i="1" dirty="0">
                <a:latin typeface="Cambria Math"/>
                <a:ea typeface="Cambria Math"/>
                <a:cs typeface="Cambria Math"/>
                <a:sym typeface="Cambria Math"/>
              </a:rPr>
              <a:t>details</a:t>
            </a:r>
            <a:r>
              <a:rPr lang="en" sz="1800" dirty="0">
                <a:latin typeface="Cambria Math"/>
                <a:ea typeface="Cambria Math"/>
                <a:cs typeface="Cambria Math"/>
                <a:sym typeface="Cambria Math"/>
              </a:rPr>
              <a:t>. Svaki zadatak (</a:t>
            </a:r>
            <a:r>
              <a:rPr lang="en" sz="1800" i="1" dirty="0">
                <a:latin typeface="Cambria Math"/>
                <a:ea typeface="Cambria Math"/>
                <a:cs typeface="Cambria Math"/>
                <a:sym typeface="Cambria Math"/>
              </a:rPr>
              <a:t>eng. Task</a:t>
            </a:r>
            <a:r>
              <a:rPr lang="en" sz="1800" dirty="0">
                <a:latin typeface="Cambria Math"/>
                <a:ea typeface="Cambria Math"/>
                <a:cs typeface="Cambria Math"/>
                <a:sym typeface="Cambria Math"/>
              </a:rPr>
              <a:t>) se može sastojati od direktno vezanih podzadataka (</a:t>
            </a:r>
            <a:r>
              <a:rPr lang="en" sz="1800" i="1" dirty="0">
                <a:latin typeface="Cambria Math"/>
                <a:ea typeface="Cambria Math"/>
                <a:cs typeface="Cambria Math"/>
                <a:sym typeface="Cambria Math"/>
              </a:rPr>
              <a:t>eng. Subtask</a:t>
            </a:r>
            <a:r>
              <a:rPr lang="en" sz="1800" dirty="0">
                <a:latin typeface="Cambria Math"/>
                <a:ea typeface="Cambria Math"/>
                <a:cs typeface="Cambria Math"/>
                <a:sym typeface="Cambria Math"/>
              </a:rPr>
              <a:t>). Unutar detalja možemo vidjeti poruke ostalih članova tima, podzatake i sve detalje koji se tiču zadatka koji nas konkretno zanima.</a:t>
            </a:r>
            <a:endParaRPr dirty="0"/>
          </a:p>
          <a:p>
            <a:pPr marL="0" marR="0" lvl="0" indent="0" algn="l" rtl="0">
              <a:lnSpc>
                <a:spcPct val="100000"/>
              </a:lnSpc>
              <a:spcBef>
                <a:spcPts val="0"/>
              </a:spcBef>
              <a:spcAft>
                <a:spcPts val="0"/>
              </a:spcAft>
              <a:buClr>
                <a:srgbClr val="000000"/>
              </a:buClr>
              <a:buSzPts val="1100"/>
              <a:buFont typeface="Arial"/>
              <a:buNone/>
            </a:pPr>
            <a:r>
              <a:rPr lang="en" sz="1800" dirty="0">
                <a:latin typeface="Cambria Math"/>
                <a:ea typeface="Cambria Math"/>
                <a:cs typeface="Cambria Math"/>
                <a:sym typeface="Cambria Math"/>
              </a:rPr>
              <a:t>U nastavku prikazujemo izgled ekrana kada kliknemo na prikaz detalja za određeni zadatak. Kao što možemo vidjeti, zadatak ima podzadatak sa drugim rokom. Također, moguća je direktna komunikacija vođe projekta sa kolegom koji radi na konkretnom zadatku odabranog projekta. Zaključujemo, da možemo jednostavnije vidjeti detalje koje smo gledali okvirno kroz ćelije kolona.</a:t>
            </a:r>
            <a:endParaRPr sz="1800" dirty="0">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7305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bs-Latn-BA" dirty="0"/>
              <a:t>Prvi grafikon je grafikon nezavršenih zadataka i on pokazuje zadatke koji još </a:t>
            </a:r>
            <a:r>
              <a:rPr lang="bs-Latn-BA" dirty="0" err="1"/>
              <a:t>ubijek</a:t>
            </a:r>
            <a:r>
              <a:rPr lang="bs-Latn-BA" dirty="0"/>
              <a:t> nisu gotovi u sklopu određenog projekta, te nam on </a:t>
            </a:r>
            <a:r>
              <a:rPr lang="bs-Latn-BA" dirty="0" err="1"/>
              <a:t>omogućava</a:t>
            </a:r>
            <a:r>
              <a:rPr lang="bs-Latn-BA" dirty="0"/>
              <a:t> da </a:t>
            </a:r>
            <a:r>
              <a:rPr lang="bs-Latn-BA" dirty="0" err="1"/>
              <a:t>identifikujemo</a:t>
            </a:r>
            <a:r>
              <a:rPr lang="bs-Latn-BA" dirty="0"/>
              <a:t> prepreke koje bi mogle usporiti napredak. „</a:t>
            </a:r>
            <a:r>
              <a:rPr lang="bs-Latn-BA" dirty="0" err="1"/>
              <a:t>Upcoming</a:t>
            </a:r>
            <a:r>
              <a:rPr lang="bs-Latn-BA" dirty="0"/>
              <a:t> </a:t>
            </a:r>
            <a:r>
              <a:rPr lang="bs-Latn-BA" dirty="0" err="1"/>
              <a:t>tasks</a:t>
            </a:r>
            <a:r>
              <a:rPr lang="bs-Latn-BA" dirty="0"/>
              <a:t> </a:t>
            </a:r>
            <a:r>
              <a:rPr lang="bs-Latn-BA" dirty="0" err="1"/>
              <a:t>by</a:t>
            </a:r>
            <a:r>
              <a:rPr lang="bs-Latn-BA" dirty="0"/>
              <a:t> </a:t>
            </a:r>
            <a:r>
              <a:rPr lang="bs-Latn-BA" dirty="0" err="1"/>
              <a:t>asignee</a:t>
            </a:r>
            <a:r>
              <a:rPr lang="bs-Latn-BA" dirty="0"/>
              <a:t> </a:t>
            </a:r>
            <a:r>
              <a:rPr lang="bs-Latn-BA" dirty="0" err="1"/>
              <a:t>this</a:t>
            </a:r>
            <a:r>
              <a:rPr lang="bs-Latn-BA" dirty="0"/>
              <a:t> </a:t>
            </a:r>
            <a:r>
              <a:rPr lang="bs-Latn-BA" dirty="0" err="1"/>
              <a:t>week“omogućava</a:t>
            </a:r>
            <a:r>
              <a:rPr lang="bs-Latn-BA" dirty="0"/>
              <a:t> uvid u raspored predstojećih zadataka članovima tima, te na taj način pomaže u identifikaciji mogućih zastoja ili neravnoteže </a:t>
            </a:r>
            <a:r>
              <a:rPr lang="bs-Latn-BA" dirty="0" err="1"/>
              <a:t>opterećenja</a:t>
            </a:r>
            <a:r>
              <a:rPr lang="bs-Latn-BA" dirty="0"/>
              <a:t> članova tima. Grafikon „</a:t>
            </a:r>
            <a:r>
              <a:rPr lang="bs-Latn-BA" dirty="0" err="1"/>
              <a:t>Projects</a:t>
            </a:r>
            <a:r>
              <a:rPr lang="bs-Latn-BA" dirty="0"/>
              <a:t> </a:t>
            </a:r>
            <a:r>
              <a:rPr lang="bs-Latn-BA" dirty="0" err="1"/>
              <a:t>by</a:t>
            </a:r>
            <a:r>
              <a:rPr lang="bs-Latn-BA" dirty="0"/>
              <a:t> </a:t>
            </a:r>
            <a:r>
              <a:rPr lang="bs-Latn-BA" dirty="0" err="1"/>
              <a:t>project</a:t>
            </a:r>
            <a:r>
              <a:rPr lang="bs-Latn-BA" dirty="0"/>
              <a:t> status“ je kružni dijagram koji prikazuje </a:t>
            </a:r>
            <a:r>
              <a:rPr lang="bs-Latn-BA" dirty="0" err="1"/>
              <a:t>procenat</a:t>
            </a:r>
            <a:r>
              <a:rPr lang="bs-Latn-BA" dirty="0"/>
              <a:t> projekata koji su aktivni, završeni i rizični. I na kraju, „</a:t>
            </a:r>
            <a:r>
              <a:rPr lang="bs-Latn-BA" dirty="0" err="1"/>
              <a:t>Tasks</a:t>
            </a:r>
            <a:r>
              <a:rPr lang="bs-Latn-BA" dirty="0"/>
              <a:t> </a:t>
            </a:r>
            <a:r>
              <a:rPr lang="bs-Latn-BA" dirty="0" err="1"/>
              <a:t>by</a:t>
            </a:r>
            <a:r>
              <a:rPr lang="bs-Latn-BA" dirty="0"/>
              <a:t> </a:t>
            </a:r>
            <a:r>
              <a:rPr lang="bs-Latn-BA" dirty="0" err="1"/>
              <a:t>completion</a:t>
            </a:r>
            <a:r>
              <a:rPr lang="bs-Latn-BA" dirty="0"/>
              <a:t> status </a:t>
            </a:r>
            <a:r>
              <a:rPr lang="bs-Latn-BA" dirty="0" err="1"/>
              <a:t>this</a:t>
            </a:r>
            <a:r>
              <a:rPr lang="bs-Latn-BA" dirty="0"/>
              <a:t> </a:t>
            </a:r>
            <a:r>
              <a:rPr lang="bs-Latn-BA" dirty="0" err="1"/>
              <a:t>month</a:t>
            </a:r>
            <a:r>
              <a:rPr lang="bs-Latn-BA" dirty="0"/>
              <a:t>“ je vizuelno predstavljanje zadataka u obliku kružnog dijagrama, koji prikazuje </a:t>
            </a:r>
            <a:r>
              <a:rPr lang="bs-Latn-BA" dirty="0" err="1"/>
              <a:t>procenat</a:t>
            </a:r>
            <a:r>
              <a:rPr lang="bs-Latn-BA" dirty="0"/>
              <a:t> projektnih zadataka koji su završeni, čekaju na red </a:t>
            </a:r>
            <a:r>
              <a:rPr lang="bs-Latn-BA" dirty="0" err="1"/>
              <a:t>izvršavanja</a:t>
            </a:r>
            <a:r>
              <a:rPr lang="bs-Latn-BA" dirty="0"/>
              <a:t>, u toku ili još uvijek nisu započeti u odabranom vremenskom periodu. </a:t>
            </a:r>
          </a:p>
        </p:txBody>
      </p:sp>
    </p:spTree>
    <p:extLst>
      <p:ext uri="{BB962C8B-B14F-4D97-AF65-F5344CB8AC3E}">
        <p14:creationId xmlns:p14="http://schemas.microsoft.com/office/powerpoint/2010/main" val="1614313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bs-Latn-BA" dirty="0" err="1"/>
              <a:t>Portfolij</a:t>
            </a:r>
            <a:r>
              <a:rPr lang="bs-Latn-BA" dirty="0"/>
              <a:t> u </a:t>
            </a:r>
            <a:r>
              <a:rPr lang="bs-Latn-BA" dirty="0" err="1"/>
              <a:t>Asani</a:t>
            </a:r>
            <a:r>
              <a:rPr lang="bs-Latn-BA" dirty="0"/>
              <a:t> je u suštini lista projekata koji su međusobno povezani na neki način. Kako bismo u </a:t>
            </a:r>
            <a:r>
              <a:rPr lang="bs-Latn-BA" dirty="0" err="1"/>
              <a:t>Asani</a:t>
            </a:r>
            <a:r>
              <a:rPr lang="bs-Latn-BA" dirty="0"/>
              <a:t> prikazali projekte kao listu, potrebno je: 1. Kliknuti na karticu „</a:t>
            </a:r>
            <a:r>
              <a:rPr lang="bs-Latn-BA" dirty="0" err="1"/>
              <a:t>Portfolios</a:t>
            </a:r>
            <a:r>
              <a:rPr lang="bs-Latn-BA" dirty="0"/>
              <a:t>“ u </a:t>
            </a:r>
            <a:r>
              <a:rPr lang="bs-Latn-BA" dirty="0" err="1"/>
              <a:t>Asani</a:t>
            </a:r>
            <a:r>
              <a:rPr lang="bs-Latn-BA" dirty="0"/>
              <a:t>. 2. Izabrati portfolio koji želite da pregledate. (U našem slučaju odabrat ćemo portfolio pod nazivom „Softver za polikliniku „DEB““) 3. Kliknuti na karticu „List“. Lista daje prikaz svih projekata u </a:t>
            </a:r>
            <a:r>
              <a:rPr lang="bs-Latn-BA" dirty="0" err="1"/>
              <a:t>portfoliu</a:t>
            </a:r>
            <a:r>
              <a:rPr lang="bs-Latn-BA" dirty="0"/>
              <a:t> zajedno sa njihovim statusom, vlasnikom, napretkom, prioritetom </a:t>
            </a:r>
            <a:r>
              <a:rPr lang="bs-Latn-BA" dirty="0" err="1"/>
              <a:t>izvršavanja</a:t>
            </a:r>
            <a:r>
              <a:rPr lang="bs-Latn-BA" dirty="0"/>
              <a:t>, kao i vremenskim razdobljem u kojem je potrebno </a:t>
            </a:r>
            <a:r>
              <a:rPr lang="bs-Latn-BA" dirty="0" err="1"/>
              <a:t>završiti</a:t>
            </a:r>
            <a:r>
              <a:rPr lang="bs-Latn-BA" dirty="0"/>
              <a:t> </a:t>
            </a:r>
            <a:r>
              <a:rPr lang="bs-Latn-BA" dirty="0" err="1"/>
              <a:t>projekat</a:t>
            </a:r>
            <a:r>
              <a:rPr lang="bs-Latn-BA" dirty="0"/>
              <a:t>. Prikaz liste se može koristiti za sortiranje i filtriranje projekata unutar </a:t>
            </a:r>
            <a:r>
              <a:rPr lang="bs-Latn-BA" dirty="0" err="1"/>
              <a:t>portfolia</a:t>
            </a:r>
            <a:r>
              <a:rPr lang="bs-Latn-BA" dirty="0"/>
              <a:t>, kao i za </a:t>
            </a:r>
            <a:r>
              <a:rPr lang="bs-Latn-BA" dirty="0" err="1"/>
              <a:t>izvršavanje</a:t>
            </a:r>
            <a:r>
              <a:rPr lang="bs-Latn-BA" dirty="0"/>
              <a:t> radnji (preraspodjela zadataka, ažuriranje detalja projekta...). </a:t>
            </a:r>
            <a:endParaRPr lang="hr-BA" dirty="0"/>
          </a:p>
        </p:txBody>
      </p:sp>
    </p:spTree>
    <p:extLst>
      <p:ext uri="{BB962C8B-B14F-4D97-AF65-F5344CB8AC3E}">
        <p14:creationId xmlns:p14="http://schemas.microsoft.com/office/powerpoint/2010/main" val="2053364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bs-Latn-BA" dirty="0"/>
              <a:t>U prikazu vremenske linije </a:t>
            </a:r>
            <a:r>
              <a:rPr lang="bs-Latn-BA" dirty="0" err="1"/>
              <a:t>portfolia</a:t>
            </a:r>
            <a:r>
              <a:rPr lang="bs-Latn-BA" dirty="0"/>
              <a:t>, moguće je vidjeti zadatke i projekte organizovane po datumima </a:t>
            </a:r>
            <a:r>
              <a:rPr lang="bs-Latn-BA" dirty="0" err="1"/>
              <a:t>početka</a:t>
            </a:r>
            <a:r>
              <a:rPr lang="bs-Latn-BA" dirty="0"/>
              <a:t> i završetka. Zadaci su predstavljeni kao </a:t>
            </a:r>
            <a:r>
              <a:rPr lang="bs-Latn-BA" dirty="0" err="1"/>
              <a:t>pravougaonici</a:t>
            </a:r>
            <a:r>
              <a:rPr lang="bs-Latn-BA" dirty="0"/>
              <a:t> smješteni na vremenskoj liniji. Prikaz vremenske linije je veoma dobar način za identificiranje potencijalne gužve ili zavisnosti koje mogu uticati na isporuku projekata. Kako bismo u </a:t>
            </a:r>
            <a:r>
              <a:rPr lang="bs-Latn-BA" dirty="0" err="1"/>
              <a:t>Asani</a:t>
            </a:r>
            <a:r>
              <a:rPr lang="bs-Latn-BA" dirty="0"/>
              <a:t> prikazali projekte kroz vremensku liniju, potrebno je: 1. Kliknuti na karticu „</a:t>
            </a:r>
            <a:r>
              <a:rPr lang="bs-Latn-BA" dirty="0" err="1"/>
              <a:t>Portfolios</a:t>
            </a:r>
            <a:r>
              <a:rPr lang="bs-Latn-BA" dirty="0"/>
              <a:t>“ u </a:t>
            </a:r>
            <a:r>
              <a:rPr lang="bs-Latn-BA" dirty="0" err="1"/>
              <a:t>Asani</a:t>
            </a:r>
            <a:r>
              <a:rPr lang="bs-Latn-BA" dirty="0"/>
              <a:t>. 2. Izabrati portfolio koji želite da pregledate. (U našem slučaju odabrat ćemo portfolio pod nazivom „Softver za polikliniku „DEB““) 3. Kliknuti na karticu „</a:t>
            </a:r>
            <a:r>
              <a:rPr lang="bs-Latn-BA" dirty="0" err="1"/>
              <a:t>Timeline</a:t>
            </a:r>
            <a:r>
              <a:rPr lang="bs-Latn-BA" dirty="0"/>
              <a:t>“. </a:t>
            </a:r>
          </a:p>
        </p:txBody>
      </p:sp>
    </p:spTree>
    <p:extLst>
      <p:ext uri="{BB962C8B-B14F-4D97-AF65-F5344CB8AC3E}">
        <p14:creationId xmlns:p14="http://schemas.microsoft.com/office/powerpoint/2010/main" val="1926351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bs-Latn-BA" dirty="0"/>
              <a:t>U </a:t>
            </a:r>
            <a:r>
              <a:rPr lang="bs-Latn-BA" dirty="0" err="1"/>
              <a:t>Asani</a:t>
            </a:r>
            <a:r>
              <a:rPr lang="bs-Latn-BA" dirty="0"/>
              <a:t>, pomoću opcije </a:t>
            </a:r>
            <a:r>
              <a:rPr lang="bs-Latn-BA" dirty="0" err="1"/>
              <a:t>Workload</a:t>
            </a:r>
            <a:r>
              <a:rPr lang="bs-Latn-BA" dirty="0"/>
              <a:t> moguće je prikazati vizuelne reprezentacije zadataka i projekata unutar </a:t>
            </a:r>
            <a:r>
              <a:rPr lang="bs-Latn-BA" dirty="0" err="1"/>
              <a:t>portfolia</a:t>
            </a:r>
            <a:r>
              <a:rPr lang="bs-Latn-BA" dirty="0"/>
              <a:t>, organizovanih prema resursima (npr. ljudi, timovi) koji na njima rade. Ovaj pogled </a:t>
            </a:r>
            <a:r>
              <a:rPr lang="bs-Latn-BA" dirty="0" err="1"/>
              <a:t>omogućava</a:t>
            </a:r>
            <a:r>
              <a:rPr lang="bs-Latn-BA" dirty="0"/>
              <a:t> prikaz raspodjele rada, te pomaže pri identificiranju bilo kakve neravnoteže radnog </a:t>
            </a:r>
            <a:r>
              <a:rPr lang="bs-Latn-BA" dirty="0" err="1"/>
              <a:t>opterećenja</a:t>
            </a:r>
            <a:r>
              <a:rPr lang="bs-Latn-BA" dirty="0"/>
              <a:t>. Kako bismo u </a:t>
            </a:r>
            <a:r>
              <a:rPr lang="bs-Latn-BA" dirty="0" err="1"/>
              <a:t>Asani</a:t>
            </a:r>
            <a:r>
              <a:rPr lang="bs-Latn-BA" dirty="0"/>
              <a:t> prikazali projekte kroz </a:t>
            </a:r>
            <a:r>
              <a:rPr lang="bs-Latn-BA" dirty="0" err="1"/>
              <a:t>Workload</a:t>
            </a:r>
            <a:r>
              <a:rPr lang="bs-Latn-BA" dirty="0"/>
              <a:t>, potrebno je: 1. Kliknuti na karticu „</a:t>
            </a:r>
            <a:r>
              <a:rPr lang="bs-Latn-BA" dirty="0" err="1"/>
              <a:t>Portfolios</a:t>
            </a:r>
            <a:r>
              <a:rPr lang="bs-Latn-BA" dirty="0"/>
              <a:t>“ u </a:t>
            </a:r>
            <a:r>
              <a:rPr lang="bs-Latn-BA" dirty="0" err="1"/>
              <a:t>Asani</a:t>
            </a:r>
            <a:r>
              <a:rPr lang="bs-Latn-BA" dirty="0"/>
              <a:t>. 2. Izabrati portfolio koji želite da pregledate. (U našem slučaju odabrat ćemo portfolio pod nazivom „Softver za polikliniku „DEB““) 3. Kliknuti na karticu „</a:t>
            </a:r>
            <a:r>
              <a:rPr lang="bs-Latn-BA" dirty="0" err="1"/>
              <a:t>Workload</a:t>
            </a:r>
            <a:r>
              <a:rPr lang="bs-Latn-BA" dirty="0"/>
              <a:t>“.</a:t>
            </a:r>
          </a:p>
        </p:txBody>
      </p:sp>
    </p:spTree>
    <p:extLst>
      <p:ext uri="{BB962C8B-B14F-4D97-AF65-F5344CB8AC3E}">
        <p14:creationId xmlns:p14="http://schemas.microsoft.com/office/powerpoint/2010/main" val="1861066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bs-Latn-BA" dirty="0" err="1"/>
              <a:t>Board</a:t>
            </a:r>
            <a:r>
              <a:rPr lang="bs-Latn-BA" dirty="0"/>
              <a:t> nam </a:t>
            </a:r>
            <a:r>
              <a:rPr lang="bs-Latn-BA" dirty="0" err="1"/>
              <a:t>omogućava</a:t>
            </a:r>
            <a:r>
              <a:rPr lang="bs-Latn-BA" dirty="0"/>
              <a:t> vizuelnu reprezentaciju zadataka i </a:t>
            </a:r>
            <a:r>
              <a:rPr lang="bs-Latn-BA" dirty="0" err="1"/>
              <a:t>podzadataka</a:t>
            </a:r>
            <a:r>
              <a:rPr lang="bs-Latn-BA" dirty="0"/>
              <a:t> unutar projekta, sortiranih po njihovom statusu. Zadaci su predstavljeni u obliku kartica koje se nalaze na ploči. Kako bismo u </a:t>
            </a:r>
            <a:r>
              <a:rPr lang="bs-Latn-BA" dirty="0" err="1"/>
              <a:t>Asani</a:t>
            </a:r>
            <a:r>
              <a:rPr lang="bs-Latn-BA" dirty="0"/>
              <a:t> prikazali </a:t>
            </a:r>
            <a:r>
              <a:rPr lang="bs-Latn-BA" dirty="0" err="1"/>
              <a:t>projekat</a:t>
            </a:r>
            <a:r>
              <a:rPr lang="bs-Latn-BA" dirty="0"/>
              <a:t> kao </a:t>
            </a:r>
            <a:r>
              <a:rPr lang="bs-Latn-BA" dirty="0" err="1"/>
              <a:t>Board</a:t>
            </a:r>
            <a:r>
              <a:rPr lang="bs-Latn-BA" dirty="0"/>
              <a:t>, potrebno je: 1. Kliknuti na karticu „</a:t>
            </a:r>
            <a:r>
              <a:rPr lang="bs-Latn-BA" dirty="0" err="1"/>
              <a:t>Portfolios</a:t>
            </a:r>
            <a:r>
              <a:rPr lang="bs-Latn-BA" dirty="0"/>
              <a:t>“ u </a:t>
            </a:r>
            <a:r>
              <a:rPr lang="bs-Latn-BA" dirty="0" err="1"/>
              <a:t>Asani</a:t>
            </a:r>
            <a:r>
              <a:rPr lang="bs-Latn-BA" dirty="0"/>
              <a:t>. 2. Izabrati portfolio koji želite da pregledate. (U našem slučaju odabrat ćemo portfolio pod nazivom „Softver za polikliniku „DEB““) 3. Kliknuti na određeni </a:t>
            </a:r>
            <a:r>
              <a:rPr lang="bs-Latn-BA" dirty="0" err="1"/>
              <a:t>projekat</a:t>
            </a:r>
            <a:r>
              <a:rPr lang="bs-Latn-BA" dirty="0"/>
              <a:t> 4. Kliknuti na karticu „</a:t>
            </a:r>
            <a:r>
              <a:rPr lang="bs-Latn-BA" dirty="0" err="1"/>
              <a:t>Board</a:t>
            </a:r>
            <a:r>
              <a:rPr lang="bs-Latn-BA" dirty="0"/>
              <a:t>“</a:t>
            </a:r>
          </a:p>
        </p:txBody>
      </p:sp>
    </p:spTree>
    <p:extLst>
      <p:ext uri="{BB962C8B-B14F-4D97-AF65-F5344CB8AC3E}">
        <p14:creationId xmlns:p14="http://schemas.microsoft.com/office/powerpoint/2010/main" val="450519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bs-Latn-BA" dirty="0"/>
              <a:t>Kalendarski pogled služi za prikaz zadataka i </a:t>
            </a:r>
            <a:r>
              <a:rPr lang="bs-Latn-BA" dirty="0" err="1"/>
              <a:t>podzadataka</a:t>
            </a:r>
            <a:r>
              <a:rPr lang="bs-Latn-BA" dirty="0"/>
              <a:t> unutar projekta organizovane po datumu isporuke, sa zadacima koji su prikazani kao događaji na kalendaru. Kalendarski pogled se koristi za prikaz rasporeda rada tokom vremena, kao i za prilagođavanje datuma isporuke zadataka ukoliko je to potrebno. Također, veoma je važan prilikom identifikacije mogućih sukoba ili preklapanja između zadataka. Kako bismo u </a:t>
            </a:r>
            <a:r>
              <a:rPr lang="bs-Latn-BA" dirty="0" err="1"/>
              <a:t>Asani</a:t>
            </a:r>
            <a:r>
              <a:rPr lang="bs-Latn-BA" dirty="0"/>
              <a:t> prikazali </a:t>
            </a:r>
            <a:r>
              <a:rPr lang="bs-Latn-BA" dirty="0" err="1"/>
              <a:t>projekat</a:t>
            </a:r>
            <a:r>
              <a:rPr lang="bs-Latn-BA" dirty="0"/>
              <a:t> putem kalendarskog pogleda, potrebno je: 1. Kliknuti na karticu „</a:t>
            </a:r>
            <a:r>
              <a:rPr lang="bs-Latn-BA" dirty="0" err="1"/>
              <a:t>Portfolios</a:t>
            </a:r>
            <a:r>
              <a:rPr lang="bs-Latn-BA" dirty="0"/>
              <a:t>“ u </a:t>
            </a:r>
            <a:r>
              <a:rPr lang="bs-Latn-BA" dirty="0" err="1"/>
              <a:t>Asani</a:t>
            </a:r>
            <a:r>
              <a:rPr lang="bs-Latn-BA" dirty="0"/>
              <a:t>. 2. Izabrati portfolio koji želite da pregledate. (U našem slučaju odabrat ćemo portfolio pod nazivom „Softver za polikliniku „DEB““) 3. Kliknuti na određeni </a:t>
            </a:r>
            <a:r>
              <a:rPr lang="bs-Latn-BA" dirty="0" err="1"/>
              <a:t>projekat</a:t>
            </a:r>
            <a:r>
              <a:rPr lang="bs-Latn-BA" dirty="0"/>
              <a:t> 4. Kliknuti na karticu „</a:t>
            </a:r>
            <a:r>
              <a:rPr lang="bs-Latn-BA" dirty="0" err="1"/>
              <a:t>Calendar</a:t>
            </a:r>
            <a:r>
              <a:rPr lang="bs-Latn-BA" dirty="0"/>
              <a:t>“ </a:t>
            </a:r>
          </a:p>
        </p:txBody>
      </p:sp>
    </p:spTree>
    <p:extLst>
      <p:ext uri="{BB962C8B-B14F-4D97-AF65-F5344CB8AC3E}">
        <p14:creationId xmlns:p14="http://schemas.microsoft.com/office/powerpoint/2010/main" val="1324543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bs-Latn-BA" dirty="0" err="1"/>
              <a:t>Asana</a:t>
            </a:r>
            <a:r>
              <a:rPr lang="bs-Latn-BA" dirty="0"/>
              <a:t> je efikasan alat za upravljanje i organiziranje zadataka u agilnom </a:t>
            </a:r>
            <a:r>
              <a:rPr lang="bs-Latn-BA" dirty="0" err="1"/>
              <a:t>scrum</a:t>
            </a:r>
            <a:r>
              <a:rPr lang="bs-Latn-BA" dirty="0"/>
              <a:t> projektu, jer </a:t>
            </a:r>
            <a:r>
              <a:rPr lang="bs-Latn-BA" dirty="0" err="1"/>
              <a:t>omogućava</a:t>
            </a:r>
            <a:r>
              <a:rPr lang="bs-Latn-BA" dirty="0"/>
              <a:t> članovima tima da lako kreiraju i dodjeljuju zadatke, postavljaju rokove i prate napredak. Integracija </a:t>
            </a:r>
            <a:r>
              <a:rPr lang="bs-Latn-BA" dirty="0" err="1"/>
              <a:t>Asane</a:t>
            </a:r>
            <a:r>
              <a:rPr lang="bs-Latn-BA" dirty="0"/>
              <a:t> s agilnim </a:t>
            </a:r>
            <a:r>
              <a:rPr lang="bs-Latn-BA" dirty="0" err="1"/>
              <a:t>scrum</a:t>
            </a:r>
            <a:r>
              <a:rPr lang="bs-Latn-BA" dirty="0"/>
              <a:t> metodologijama, kao što su dnevni </a:t>
            </a:r>
            <a:r>
              <a:rPr lang="bs-Latn-BA" dirty="0" err="1"/>
              <a:t>stand-up</a:t>
            </a:r>
            <a:r>
              <a:rPr lang="bs-Latn-BA" dirty="0"/>
              <a:t> i planiranje sprinta, može pomoći timovima da ostanu na pravom putu i </a:t>
            </a:r>
            <a:r>
              <a:rPr lang="bs-Latn-BA" dirty="0" err="1"/>
              <a:t>isporuče</a:t>
            </a:r>
            <a:r>
              <a:rPr lang="bs-Latn-BA" dirty="0"/>
              <a:t> rezultate visokog kvaliteta. Korištenje </a:t>
            </a:r>
            <a:r>
              <a:rPr lang="bs-Latn-BA" dirty="0" err="1"/>
              <a:t>Asane</a:t>
            </a:r>
            <a:r>
              <a:rPr lang="bs-Latn-BA" dirty="0"/>
              <a:t> može poboljšati komunikaciju i saradnju među članovima tima, jer pruža centralnu lokaciju za sve informacije i diskusije vezane za </a:t>
            </a:r>
            <a:r>
              <a:rPr lang="bs-Latn-BA" dirty="0" err="1"/>
              <a:t>projekat</a:t>
            </a:r>
            <a:r>
              <a:rPr lang="bs-Latn-BA" dirty="0"/>
              <a:t>. </a:t>
            </a:r>
            <a:r>
              <a:rPr lang="bs-Latn-BA" dirty="0" err="1"/>
              <a:t>Asanine</a:t>
            </a:r>
            <a:r>
              <a:rPr lang="bs-Latn-BA" dirty="0"/>
              <a:t> funkcije izvještavanja i </a:t>
            </a:r>
            <a:r>
              <a:rPr lang="bs-Latn-BA" dirty="0" err="1"/>
              <a:t>praćenja</a:t>
            </a:r>
            <a:r>
              <a:rPr lang="bs-Latn-BA" dirty="0"/>
              <a:t> mogu pružiti vrijedan uvid u performanse projekta i </a:t>
            </a:r>
            <a:r>
              <a:rPr lang="bs-Latn-BA" dirty="0" err="1"/>
              <a:t>omogućiti</a:t>
            </a:r>
            <a:r>
              <a:rPr lang="bs-Latn-BA" dirty="0"/>
              <a:t> timovima da </a:t>
            </a:r>
            <a:r>
              <a:rPr lang="bs-Latn-BA" dirty="0" err="1"/>
              <a:t>identifikuju</a:t>
            </a:r>
            <a:r>
              <a:rPr lang="bs-Latn-BA" dirty="0"/>
              <a:t> područja za </a:t>
            </a:r>
            <a:r>
              <a:rPr lang="bs-Latn-BA" dirty="0" err="1"/>
              <a:t>poboljšanje</a:t>
            </a:r>
            <a:r>
              <a:rPr lang="bs-Latn-BA" dirty="0"/>
              <a:t>. Iako </a:t>
            </a:r>
            <a:r>
              <a:rPr lang="bs-Latn-BA" dirty="0" err="1"/>
              <a:t>Asana</a:t>
            </a:r>
            <a:r>
              <a:rPr lang="bs-Latn-BA" dirty="0"/>
              <a:t> može biti koristan alat za agilne </a:t>
            </a:r>
            <a:r>
              <a:rPr lang="bs-Latn-BA" dirty="0" err="1"/>
              <a:t>scrum</a:t>
            </a:r>
            <a:r>
              <a:rPr lang="bs-Latn-BA" dirty="0"/>
              <a:t> projekte, možda nije najbolja za svaki tim ili </a:t>
            </a:r>
            <a:r>
              <a:rPr lang="bs-Latn-BA" dirty="0" err="1"/>
              <a:t>projekat</a:t>
            </a:r>
            <a:r>
              <a:rPr lang="bs-Latn-BA" dirty="0"/>
              <a:t>. Važno je pažljivo razmotriti potrebe i ciljeve tima prije nego se krene koristiti. </a:t>
            </a:r>
            <a:endParaRPr lang="en-US" dirty="0"/>
          </a:p>
        </p:txBody>
      </p:sp>
    </p:spTree>
    <p:extLst>
      <p:ext uri="{BB962C8B-B14F-4D97-AF65-F5344CB8AC3E}">
        <p14:creationId xmlns:p14="http://schemas.microsoft.com/office/powerpoint/2010/main" val="224419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85800" lvl="0" indent="-228600" algn="just" rtl="0">
              <a:lnSpc>
                <a:spcPct val="115000"/>
              </a:lnSpc>
              <a:spcBef>
                <a:spcPts val="0"/>
              </a:spcBef>
              <a:spcAft>
                <a:spcPts val="0"/>
              </a:spcAft>
              <a:buSzPts val="1100"/>
              <a:buChar char="●"/>
            </a:pPr>
            <a:r>
              <a:rPr lang="en" sz="1800" dirty="0">
                <a:latin typeface="Cambria Math"/>
                <a:ea typeface="Cambria Math"/>
                <a:cs typeface="Cambria Math"/>
                <a:sym typeface="Cambria Math"/>
              </a:rPr>
              <a:t>Iako ima korijene u razvoju softvera, Agile predstavlja način rada za mnogo više timova, pa čak i cijele organizacije. Agilni timovi su prilagođeni za brz rad u promjenjivim uvjetima, a pomažu organizacijama da brže izađu na tržište uz kvalitetniji rad.</a:t>
            </a:r>
            <a:endParaRPr sz="1800" dirty="0">
              <a:latin typeface="Calibri"/>
              <a:ea typeface="Calibri"/>
              <a:cs typeface="Calibri"/>
              <a:sym typeface="Calibri"/>
            </a:endParaRPr>
          </a:p>
          <a:p>
            <a:pPr marL="685800" lvl="0" indent="-228600" algn="just" rtl="0">
              <a:lnSpc>
                <a:spcPct val="115000"/>
              </a:lnSpc>
              <a:spcBef>
                <a:spcPts val="800"/>
              </a:spcBef>
              <a:spcAft>
                <a:spcPts val="0"/>
              </a:spcAft>
              <a:buSzPts val="1100"/>
              <a:buChar char="●"/>
            </a:pPr>
            <a:r>
              <a:rPr lang="en" sz="1800" dirty="0">
                <a:latin typeface="Cambria Math"/>
                <a:ea typeface="Cambria Math"/>
                <a:cs typeface="Cambria Math"/>
                <a:sym typeface="Cambria Math"/>
              </a:rPr>
              <a:t>Asana je fleksibilan alat opremljen na način da poveća brzinu u radu i slanju dodijeljenih projektnih zadataka. U nastavku ćemo detaljno prikazati način na koji se Agile rad provodi uz pomoć okruženja Asana.</a:t>
            </a:r>
            <a:endParaRPr sz="1800" dirty="0">
              <a:latin typeface="Calibri"/>
              <a:ea typeface="Calibri"/>
              <a:cs typeface="Calibri"/>
              <a:sym typeface="Calibri"/>
            </a:endParaRPr>
          </a:p>
          <a:p>
            <a:pPr marL="685800" lvl="0" indent="-228600" algn="just" rtl="0">
              <a:lnSpc>
                <a:spcPct val="115000"/>
              </a:lnSpc>
              <a:spcBef>
                <a:spcPts val="800"/>
              </a:spcBef>
              <a:spcAft>
                <a:spcPts val="0"/>
              </a:spcAft>
              <a:buSzPts val="1100"/>
              <a:buChar char="●"/>
            </a:pPr>
            <a:r>
              <a:rPr lang="en" sz="1800" dirty="0">
                <a:latin typeface="Cambria Math"/>
                <a:ea typeface="Cambria Math"/>
                <a:cs typeface="Cambria Math"/>
                <a:sym typeface="Cambria Math"/>
              </a:rPr>
              <a:t>Agile specifični alati nisu uvijek korisni za cijele organizacije i između različitih timova. Oni mogu donijeti nepotrebnu složenost za neagilne timove. Timovi za proizvode i marketing mogu voditi Agile procese, ali način na koji to rade može se značajno razlikovati. Umjesto toga, timovi se mogu osloniti na Asanu i prilagoditi se željama i načinima rada svog tima Agile-a, a ujedno ga zadržati fleksibilnim za rad koji možda ne prati Agile procese.</a:t>
            </a:r>
            <a:endParaRPr sz="1800" dirty="0">
              <a:latin typeface="Calibri"/>
              <a:ea typeface="Calibri"/>
              <a:cs typeface="Calibri"/>
              <a:sym typeface="Calibri"/>
            </a:endParaRPr>
          </a:p>
          <a:p>
            <a:pPr marL="0" lvl="0" indent="0" algn="l" rtl="0">
              <a:lnSpc>
                <a:spcPct val="100000"/>
              </a:lnSpc>
              <a:spcBef>
                <a:spcPts val="80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85800" lvl="0" indent="-228600" algn="just" rtl="0">
              <a:lnSpc>
                <a:spcPct val="115000"/>
              </a:lnSpc>
              <a:spcBef>
                <a:spcPts val="0"/>
              </a:spcBef>
              <a:spcAft>
                <a:spcPts val="0"/>
              </a:spcAft>
              <a:buSzPts val="1100"/>
              <a:buChar char="●"/>
            </a:pPr>
            <a:r>
              <a:rPr lang="en" sz="1800" dirty="0">
                <a:latin typeface="Cambria Math"/>
                <a:ea typeface="Cambria Math"/>
                <a:cs typeface="Cambria Math"/>
                <a:sym typeface="Cambria Math"/>
              </a:rPr>
              <a:t>Projekat je cjelina koju je u konačnici potrebno ispuniti kako bi se postigao određeni cilj, a koji se može razbiti na manje dijelove. Način prevođenja u Asani je realizovan kroz projekte i zadatke za karakteristike i story-e, respektivno. </a:t>
            </a:r>
            <a:endParaRPr sz="1800" dirty="0">
              <a:latin typeface="Calibri"/>
              <a:ea typeface="Calibri"/>
              <a:cs typeface="Calibri"/>
              <a:sym typeface="Calibri"/>
            </a:endParaRPr>
          </a:p>
          <a:p>
            <a:pPr marL="685800" lvl="0" indent="-228600" algn="just" rtl="0">
              <a:lnSpc>
                <a:spcPct val="115000"/>
              </a:lnSpc>
              <a:spcBef>
                <a:spcPts val="800"/>
              </a:spcBef>
              <a:spcAft>
                <a:spcPts val="0"/>
              </a:spcAft>
              <a:buSzPts val="1100"/>
              <a:buChar char="●"/>
            </a:pPr>
            <a:r>
              <a:rPr lang="en" sz="1800" dirty="0">
                <a:latin typeface="Cambria Math"/>
                <a:ea typeface="Cambria Math"/>
                <a:cs typeface="Cambria Math"/>
                <a:sym typeface="Cambria Math"/>
              </a:rPr>
              <a:t>Da bismo uspješno kreirali projekat u Asani, potrebno je kreirati portfolio. Portfoliji omogućavaju da grupišemo povezane projekte ili proizvode i da ih zajedno nadgledamo. Veoma je jednostavno pratiti rad i snagu portfolija, a tome doprinosi izvještaj u Asani koji se ažurno mijenja u skladu sa izmjenama na projektima i njihovima zadacima.</a:t>
            </a:r>
            <a:endParaRPr sz="1800" dirty="0">
              <a:latin typeface="Calibri"/>
              <a:ea typeface="Calibri"/>
              <a:cs typeface="Calibri"/>
              <a:sym typeface="Calibri"/>
            </a:endParaRPr>
          </a:p>
          <a:p>
            <a:pPr marL="685800" lvl="0" indent="-228600" algn="just" rtl="0">
              <a:lnSpc>
                <a:spcPct val="115000"/>
              </a:lnSpc>
              <a:spcBef>
                <a:spcPts val="800"/>
              </a:spcBef>
              <a:spcAft>
                <a:spcPts val="0"/>
              </a:spcAft>
              <a:buSzPts val="1100"/>
              <a:buChar char="●"/>
            </a:pPr>
            <a:r>
              <a:rPr lang="en" sz="1800" dirty="0">
                <a:latin typeface="Cambria Math"/>
                <a:ea typeface="Cambria Math"/>
                <a:cs typeface="Cambria Math"/>
                <a:sym typeface="Cambria Math"/>
              </a:rPr>
              <a:t>Naš portfolij je nazvan </a:t>
            </a:r>
            <a:r>
              <a:rPr lang="en" sz="1800" i="1" dirty="0">
                <a:latin typeface="Cambria Math"/>
                <a:ea typeface="Cambria Math"/>
                <a:cs typeface="Cambria Math"/>
                <a:sym typeface="Cambria Math"/>
              </a:rPr>
              <a:t>Implementacija funkcionalnosti za informacioni sitem turističke agencije „Adent“.</a:t>
            </a:r>
            <a:endParaRPr sz="1800" dirty="0">
              <a:latin typeface="Calibri"/>
              <a:ea typeface="Calibri"/>
              <a:cs typeface="Calibri"/>
              <a:sym typeface="Calibri"/>
            </a:endParaRPr>
          </a:p>
          <a:p>
            <a:pPr marL="0" lvl="0" indent="0" algn="l" rtl="0">
              <a:lnSpc>
                <a:spcPct val="100000"/>
              </a:lnSpc>
              <a:spcBef>
                <a:spcPts val="80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mbria Math"/>
                <a:ea typeface="Cambria Math"/>
                <a:cs typeface="Cambria Math"/>
                <a:sym typeface="Cambria Math"/>
              </a:rPr>
              <a:t>Unutar našeg portfolija (koji u Scrumu predstavlja projekat) potrebno je formirati proizvode (</a:t>
            </a:r>
            <a:r>
              <a:rPr lang="en" sz="1800" i="1">
                <a:latin typeface="Cambria Math"/>
                <a:ea typeface="Cambria Math"/>
                <a:cs typeface="Cambria Math"/>
                <a:sym typeface="Cambria Math"/>
              </a:rPr>
              <a:t>eng. Feature</a:t>
            </a:r>
            <a:r>
              <a:rPr lang="en" sz="1800">
                <a:latin typeface="Cambria Math"/>
                <a:ea typeface="Cambria Math"/>
                <a:cs typeface="Cambria Math"/>
                <a:sym typeface="Cambria Math"/>
              </a:rPr>
              <a:t>), a oni se u Asani otvaraju kao projekti. U nastavku prikazujemo šesnaest kreiranih proizvoda koji će kasnije biti podijeljeni u na manje cjeline (zadatke, </a:t>
            </a:r>
            <a:r>
              <a:rPr lang="en" sz="1800" i="1">
                <a:latin typeface="Cambria Math"/>
                <a:ea typeface="Cambria Math"/>
                <a:cs typeface="Cambria Math"/>
                <a:sym typeface="Cambria Math"/>
              </a:rPr>
              <a:t>eng. Story</a:t>
            </a:r>
            <a:r>
              <a:rPr lang="en" sz="1800">
                <a:latin typeface="Cambria Math"/>
                <a:ea typeface="Cambria Math"/>
                <a:cs typeface="Cambria Math"/>
                <a:sym typeface="Cambria Math"/>
              </a:rPr>
              <a:t>), a te manje cjeline prema potrebama na još manje (podzadatke, </a:t>
            </a:r>
            <a:r>
              <a:rPr lang="en" sz="1800" i="1">
                <a:latin typeface="Cambria Math"/>
                <a:ea typeface="Cambria Math"/>
                <a:cs typeface="Cambria Math"/>
                <a:sym typeface="Cambria Math"/>
              </a:rPr>
              <a:t>eng. Task</a:t>
            </a:r>
            <a:r>
              <a:rPr lang="en" sz="1800">
                <a:latin typeface="Cambria Math"/>
                <a:ea typeface="Cambria Math"/>
                <a:cs typeface="Cambria Math"/>
                <a:sym typeface="Cambria Math"/>
              </a:rPr>
              <a:t>).</a:t>
            </a:r>
            <a:endParaRPr/>
          </a:p>
          <a:p>
            <a:pPr marL="457200" lvl="0" indent="-298450" algn="just" rtl="0">
              <a:lnSpc>
                <a:spcPct val="115000"/>
              </a:lnSpc>
              <a:spcBef>
                <a:spcPts val="0"/>
              </a:spcBef>
              <a:spcAft>
                <a:spcPts val="0"/>
              </a:spcAft>
              <a:buSzPts val="1100"/>
              <a:buChar char="●"/>
            </a:pPr>
            <a:r>
              <a:rPr lang="en" sz="1800">
                <a:latin typeface="Cambria Math"/>
                <a:ea typeface="Cambria Math"/>
                <a:cs typeface="Cambria Math"/>
                <a:sym typeface="Cambria Math"/>
              </a:rPr>
              <a:t>Detaljna analiza kreiranja proizvoda u Asani (slika 3) će biti realizovana u nastavku. Napominjemo da ćemo ponekad adekvatne termine za Scrum davati u zagradi nakon navođenja termina za Asanu. Možemo primijetiti da se unutar našeg portfolija (projekta) nalazi niz projekata (proizvoda) sa različitim ikonama koje se mogu podesiti klikom na svaku od njih. Ikone nam pomažu da lakše razaznajemo razlike između projekata. Ukoliko se u donjem desnom uglu ikone nalazi oznaka zelene kvačice, to znači da je taj projekat uspješno završen. Status, također možemo provjeriti i u koloni </a:t>
            </a:r>
            <a:r>
              <a:rPr lang="en" sz="1800" i="1">
                <a:latin typeface="Cambria Math"/>
                <a:ea typeface="Cambria Math"/>
                <a:cs typeface="Cambria Math"/>
                <a:sym typeface="Cambria Math"/>
              </a:rPr>
              <a:t>Status</a:t>
            </a:r>
            <a:r>
              <a:rPr lang="en" sz="1800">
                <a:latin typeface="Cambria Math"/>
                <a:ea typeface="Cambria Math"/>
                <a:cs typeface="Cambria Math"/>
                <a:sym typeface="Cambria Math"/>
              </a:rPr>
              <a:t>, a moguće situacije su:</a:t>
            </a:r>
            <a:endParaRPr sz="1800">
              <a:latin typeface="Calibri"/>
              <a:ea typeface="Calibri"/>
              <a:cs typeface="Calibri"/>
              <a:sym typeface="Calibri"/>
            </a:endParaRPr>
          </a:p>
          <a:p>
            <a:pPr marL="342900" lvl="0" indent="-342900" algn="just" rtl="0">
              <a:lnSpc>
                <a:spcPct val="115000"/>
              </a:lnSpc>
              <a:spcBef>
                <a:spcPts val="800"/>
              </a:spcBef>
              <a:spcAft>
                <a:spcPts val="0"/>
              </a:spcAft>
              <a:buSzPts val="1100"/>
              <a:buFont typeface="Noto Sans Symbols"/>
              <a:buChar char="∙"/>
            </a:pPr>
            <a:r>
              <a:rPr lang="en" sz="1800">
                <a:latin typeface="Cambria Math"/>
                <a:ea typeface="Cambria Math"/>
                <a:cs typeface="Cambria Math"/>
                <a:sym typeface="Cambria Math"/>
              </a:rPr>
              <a:t>Complete (završen projekat)</a:t>
            </a:r>
            <a:endParaRPr sz="1800">
              <a:latin typeface="Calibri"/>
              <a:ea typeface="Calibri"/>
              <a:cs typeface="Calibri"/>
              <a:sym typeface="Calibri"/>
            </a:endParaRPr>
          </a:p>
          <a:p>
            <a:pPr marL="342900" lvl="0" indent="-342900" algn="just" rtl="0">
              <a:lnSpc>
                <a:spcPct val="115000"/>
              </a:lnSpc>
              <a:spcBef>
                <a:spcPts val="0"/>
              </a:spcBef>
              <a:spcAft>
                <a:spcPts val="0"/>
              </a:spcAft>
              <a:buSzPts val="1100"/>
              <a:buFont typeface="Noto Sans Symbols"/>
              <a:buChar char="∙"/>
            </a:pPr>
            <a:r>
              <a:rPr lang="en" sz="1800">
                <a:latin typeface="Cambria Math"/>
                <a:ea typeface="Cambria Math"/>
                <a:cs typeface="Cambria Math"/>
                <a:sym typeface="Cambria Math"/>
              </a:rPr>
              <a:t>On track (zadovoljavajući tempo izvršavanja zadataka odgovarajućeg projekta)</a:t>
            </a:r>
            <a:endParaRPr sz="1800">
              <a:latin typeface="Calibri"/>
              <a:ea typeface="Calibri"/>
              <a:cs typeface="Calibri"/>
              <a:sym typeface="Calibri"/>
            </a:endParaRPr>
          </a:p>
          <a:p>
            <a:pPr marL="342900" lvl="0" indent="-342900" algn="just" rtl="0">
              <a:lnSpc>
                <a:spcPct val="115000"/>
              </a:lnSpc>
              <a:spcBef>
                <a:spcPts val="0"/>
              </a:spcBef>
              <a:spcAft>
                <a:spcPts val="0"/>
              </a:spcAft>
              <a:buSzPts val="1100"/>
              <a:buFont typeface="Noto Sans Symbols"/>
              <a:buChar char="∙"/>
            </a:pPr>
            <a:r>
              <a:rPr lang="en" sz="1800">
                <a:latin typeface="Cambria Math"/>
                <a:ea typeface="Cambria Math"/>
                <a:cs typeface="Cambria Math"/>
                <a:sym typeface="Cambria Math"/>
              </a:rPr>
              <a:t>Off track (nezadovoljavajući tempo izvršavanja zadataka odgovarajućeg projekta)</a:t>
            </a:r>
            <a:endParaRPr sz="1800">
              <a:latin typeface="Calibri"/>
              <a:ea typeface="Calibri"/>
              <a:cs typeface="Calibri"/>
              <a:sym typeface="Calibri"/>
            </a:endParaRPr>
          </a:p>
          <a:p>
            <a:pPr marL="342900" lvl="0" indent="-342900" algn="just" rtl="0">
              <a:lnSpc>
                <a:spcPct val="115000"/>
              </a:lnSpc>
              <a:spcBef>
                <a:spcPts val="0"/>
              </a:spcBef>
              <a:spcAft>
                <a:spcPts val="0"/>
              </a:spcAft>
              <a:buSzPts val="1100"/>
              <a:buFont typeface="Noto Sans Symbols"/>
              <a:buChar char="∙"/>
            </a:pPr>
            <a:r>
              <a:rPr lang="en" sz="1800">
                <a:latin typeface="Cambria Math"/>
                <a:ea typeface="Cambria Math"/>
                <a:cs typeface="Cambria Math"/>
                <a:sym typeface="Cambria Math"/>
              </a:rPr>
              <a:t>On hold (projekat se nalazi na čekanju iz (ne)opravdanih razloga)</a:t>
            </a:r>
            <a:endParaRPr sz="1800">
              <a:latin typeface="Calibri"/>
              <a:ea typeface="Calibri"/>
              <a:cs typeface="Calibri"/>
              <a:sym typeface="Calibri"/>
            </a:endParaRPr>
          </a:p>
          <a:p>
            <a:pPr marL="342900" lvl="0" indent="-342900" algn="just" rtl="0">
              <a:lnSpc>
                <a:spcPct val="115000"/>
              </a:lnSpc>
              <a:spcBef>
                <a:spcPts val="0"/>
              </a:spcBef>
              <a:spcAft>
                <a:spcPts val="0"/>
              </a:spcAft>
              <a:buSzPts val="1100"/>
              <a:buFont typeface="Noto Sans Symbols"/>
              <a:buChar char="∙"/>
            </a:pPr>
            <a:r>
              <a:rPr lang="en" sz="1800">
                <a:latin typeface="Cambria Math"/>
                <a:ea typeface="Cambria Math"/>
                <a:cs typeface="Cambria Math"/>
                <a:sym typeface="Cambria Math"/>
              </a:rPr>
              <a:t>At risk (postoji rizik da se projekat ne realizuje uspješno ili na vrijeme zbog kašnjena ostalih zadataka za koje je isti direktno vezan)</a:t>
            </a:r>
            <a:endParaRPr sz="1800">
              <a:latin typeface="Calibri"/>
              <a:ea typeface="Calibri"/>
              <a:cs typeface="Calibri"/>
              <a:sym typeface="Calibri"/>
            </a:endParaRPr>
          </a:p>
          <a:p>
            <a:pPr marL="914400" lvl="0" indent="-457200" algn="just" rtl="0">
              <a:lnSpc>
                <a:spcPct val="115000"/>
              </a:lnSpc>
              <a:spcBef>
                <a:spcPts val="800"/>
              </a:spcBef>
              <a:spcAft>
                <a:spcPts val="0"/>
              </a:spcAft>
              <a:buSzPts val="1100"/>
              <a:buChar char="●"/>
            </a:pPr>
            <a:r>
              <a:rPr lang="en" sz="1800">
                <a:latin typeface="Cambria Math"/>
                <a:ea typeface="Cambria Math"/>
                <a:cs typeface="Cambria Math"/>
                <a:sym typeface="Cambria Math"/>
              </a:rPr>
              <a:t>Ono što možemo primijetiti jeste i status portfolija koji se nalazi s desne strane naziva portfolija. Njega postavlja vođa projekta na osnovu procjene uspješnosti, kvaliteta i brzine urađenih zadataka. Kada bi se globalno pogledao naš projekat u Asani (slika 2), moglo bi se zaključiti da se sve realizuje zadovoljavajućim tempom. Stoga je opravdana oznaka </a:t>
            </a:r>
            <a:r>
              <a:rPr lang="en" sz="1800" i="1">
                <a:latin typeface="Cambria Math"/>
                <a:ea typeface="Cambria Math"/>
                <a:cs typeface="Cambria Math"/>
                <a:sym typeface="Cambria Math"/>
              </a:rPr>
              <a:t>On track.</a:t>
            </a:r>
            <a:r>
              <a:rPr lang="en" sz="1800">
                <a:latin typeface="Cambria Math"/>
                <a:ea typeface="Cambria Math"/>
                <a:cs typeface="Cambria Math"/>
                <a:sym typeface="Cambria Math"/>
              </a:rPr>
              <a:t> </a:t>
            </a:r>
            <a:endParaRPr sz="1800">
              <a:latin typeface="Calibri"/>
              <a:ea typeface="Calibri"/>
              <a:cs typeface="Calibri"/>
              <a:sym typeface="Calibri"/>
            </a:endParaRPr>
          </a:p>
          <a:p>
            <a:pPr marL="914400" lvl="0" indent="-457200" algn="just" rtl="0">
              <a:lnSpc>
                <a:spcPct val="115000"/>
              </a:lnSpc>
              <a:spcBef>
                <a:spcPts val="800"/>
              </a:spcBef>
              <a:spcAft>
                <a:spcPts val="0"/>
              </a:spcAft>
              <a:buSzPts val="1100"/>
              <a:buChar char="●"/>
            </a:pPr>
            <a:r>
              <a:rPr lang="en" sz="1800">
                <a:latin typeface="Cambria Math"/>
                <a:ea typeface="Cambria Math"/>
                <a:cs typeface="Cambria Math"/>
                <a:sym typeface="Cambria Math"/>
              </a:rPr>
              <a:t>U zadnjem redu prve kolone (slika 3) možemo primijetiti oznaku crvenim slovima sa natpisom </a:t>
            </a:r>
            <a:r>
              <a:rPr lang="en" sz="1800" i="1">
                <a:latin typeface="Cambria Math"/>
                <a:ea typeface="Cambria Math"/>
                <a:cs typeface="Cambria Math"/>
                <a:sym typeface="Cambria Math"/>
              </a:rPr>
              <a:t>4 overdue tasks</a:t>
            </a:r>
            <a:r>
              <a:rPr lang="en" sz="1800">
                <a:latin typeface="Cambria Math"/>
                <a:ea typeface="Cambria Math"/>
                <a:cs typeface="Cambria Math"/>
                <a:sym typeface="Cambria Math"/>
              </a:rPr>
              <a:t> što nam direktno govori da se unutar tog projekta nalaze četiri projektna zadatka koja nisu na vrijeme i nisu još uvijek završena.</a:t>
            </a:r>
            <a:endParaRPr sz="1800">
              <a:latin typeface="Calibri"/>
              <a:ea typeface="Calibri"/>
              <a:cs typeface="Calibri"/>
              <a:sym typeface="Calibri"/>
            </a:endParaRPr>
          </a:p>
          <a:p>
            <a:pPr marL="914400" lvl="0" indent="-457200" algn="just" rtl="0">
              <a:lnSpc>
                <a:spcPct val="115000"/>
              </a:lnSpc>
              <a:spcBef>
                <a:spcPts val="800"/>
              </a:spcBef>
              <a:spcAft>
                <a:spcPts val="0"/>
              </a:spcAft>
              <a:buSzPts val="1100"/>
              <a:buChar char="●"/>
            </a:pPr>
            <a:r>
              <a:rPr lang="en" sz="1800">
                <a:latin typeface="Cambria Math"/>
                <a:ea typeface="Cambria Math"/>
                <a:cs typeface="Cambria Math"/>
                <a:sym typeface="Cambria Math"/>
              </a:rPr>
              <a:t>Kolona </a:t>
            </a:r>
            <a:r>
              <a:rPr lang="en" sz="1800" i="1">
                <a:latin typeface="Cambria Math"/>
                <a:ea typeface="Cambria Math"/>
                <a:cs typeface="Cambria Math"/>
                <a:sym typeface="Cambria Math"/>
              </a:rPr>
              <a:t>Task progress </a:t>
            </a:r>
            <a:r>
              <a:rPr lang="en" sz="1800">
                <a:latin typeface="Cambria Math"/>
                <a:ea typeface="Cambria Math"/>
                <a:cs typeface="Cambria Math"/>
                <a:sym typeface="Cambria Math"/>
              </a:rPr>
              <a:t>označava progres svakog projekta u procentima. Procenti se računaju kao aritmetička sredina urađenih zadataka unutar svakog projekta u odnosu na njihov ukupni broj u istom.</a:t>
            </a:r>
            <a:endParaRPr sz="1800">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7"/>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67"/>
          <p:cNvSpPr txBox="1">
            <a:spLocks noGrp="1"/>
          </p:cNvSpPr>
          <p:nvPr>
            <p:ph type="subTitle" idx="1"/>
          </p:nvPr>
        </p:nvSpPr>
        <p:spPr>
          <a:xfrm>
            <a:off x="600663" y="3049987"/>
            <a:ext cx="3771000" cy="41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35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1" name="Google Shape;11;p67"/>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7"/>
          <p:cNvSpPr txBox="1">
            <a:spLocks noGrp="1"/>
          </p:cNvSpPr>
          <p:nvPr>
            <p:ph type="ctrTitle"/>
          </p:nvPr>
        </p:nvSpPr>
        <p:spPr>
          <a:xfrm>
            <a:off x="570800" y="980253"/>
            <a:ext cx="3720000" cy="22065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SzPts val="5200"/>
              <a:buFont typeface="Sarala"/>
              <a:buNone/>
              <a:defRPr sz="52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endParaRPr/>
          </a:p>
        </p:txBody>
      </p:sp>
      <p:sp>
        <p:nvSpPr>
          <p:cNvPr id="13" name="Google Shape;13;p67"/>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7"/>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67"/>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7"/>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96"/>
        <p:cNvGrpSpPr/>
        <p:nvPr/>
      </p:nvGrpSpPr>
      <p:grpSpPr>
        <a:xfrm>
          <a:off x="0" y="0"/>
          <a:ext cx="0" cy="0"/>
          <a:chOff x="0" y="0"/>
          <a:chExt cx="0" cy="0"/>
        </a:xfrm>
      </p:grpSpPr>
      <p:sp>
        <p:nvSpPr>
          <p:cNvPr id="97" name="Google Shape;97;p76"/>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76"/>
          <p:cNvSpPr txBox="1">
            <a:spLocks noGrp="1"/>
          </p:cNvSpPr>
          <p:nvPr>
            <p:ph type="ctrTitle"/>
          </p:nvPr>
        </p:nvSpPr>
        <p:spPr>
          <a:xfrm>
            <a:off x="592425" y="594400"/>
            <a:ext cx="2691300" cy="13938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5200"/>
              <a:buFont typeface="Work Sans"/>
              <a:buNone/>
              <a:defRPr sz="50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endParaRPr/>
          </a:p>
        </p:txBody>
      </p:sp>
      <p:sp>
        <p:nvSpPr>
          <p:cNvPr id="99" name="Google Shape;99;p76"/>
          <p:cNvSpPr txBox="1">
            <a:spLocks noGrp="1"/>
          </p:cNvSpPr>
          <p:nvPr>
            <p:ph type="subTitle" idx="1"/>
          </p:nvPr>
        </p:nvSpPr>
        <p:spPr>
          <a:xfrm>
            <a:off x="592423" y="1908225"/>
            <a:ext cx="2691300" cy="102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0" name="Google Shape;100;p76"/>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CREDITS: This presentation template was created by </a:t>
            </a:r>
            <a:r>
              <a:rPr lang="en" sz="900" b="1" i="0" u="none" strike="noStrike" cap="none">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b="0" i="0" u="none" strike="noStrike" cap="none">
                <a:solidFill>
                  <a:schemeClr val="dk1"/>
                </a:solidFill>
                <a:latin typeface="Montserrat"/>
                <a:ea typeface="Montserrat"/>
                <a:cs typeface="Montserrat"/>
                <a:sym typeface="Montserrat"/>
              </a:rPr>
              <a:t>, including icons by </a:t>
            </a:r>
            <a:r>
              <a:rPr lang="en" sz="900" b="1" i="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b="0" i="0" u="none" strike="noStrike" cap="none">
                <a:solidFill>
                  <a:schemeClr val="dk1"/>
                </a:solidFill>
                <a:latin typeface="Montserrat"/>
                <a:ea typeface="Montserrat"/>
                <a:cs typeface="Montserrat"/>
                <a:sym typeface="Montserrat"/>
              </a:rPr>
              <a:t>, infographics &amp; images by </a:t>
            </a:r>
            <a:r>
              <a:rPr lang="en" sz="900" b="1" i="0" u="none" strike="noStrike" cap="none">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b="0" i="0" u="none" strike="noStrike" cap="none">
                <a:solidFill>
                  <a:schemeClr val="dk1"/>
                </a:solidFill>
                <a:latin typeface="Montserrat"/>
                <a:ea typeface="Montserrat"/>
                <a:cs typeface="Montserrat"/>
                <a:sym typeface="Montserrat"/>
              </a:rPr>
              <a:t> and illustrations by </a:t>
            </a:r>
            <a:r>
              <a:rPr lang="en" sz="900" b="1" i="0" u="none" strike="noStrike" cap="none">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9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300"/>
              </a:spcBef>
              <a:spcAft>
                <a:spcPts val="0"/>
              </a:spcAft>
              <a:buClr>
                <a:srgbClr val="000000"/>
              </a:buClr>
              <a:buSzPts val="850"/>
              <a:buFont typeface="Arial"/>
              <a:buNone/>
            </a:pPr>
            <a:r>
              <a:rPr lang="en" sz="850" b="0" i="0" u="none" strike="noStrike" cap="none">
                <a:solidFill>
                  <a:schemeClr val="dk1"/>
                </a:solidFill>
                <a:latin typeface="Montserrat"/>
                <a:ea typeface="Montserrat"/>
                <a:cs typeface="Montserrat"/>
                <a:sym typeface="Montserrat"/>
              </a:rPr>
              <a:t>. </a:t>
            </a:r>
            <a:endParaRPr sz="850" b="0" i="0" u="none" strike="noStrike" cap="none">
              <a:solidFill>
                <a:schemeClr val="dk1"/>
              </a:solidFill>
              <a:latin typeface="Montserrat"/>
              <a:ea typeface="Montserrat"/>
              <a:cs typeface="Montserrat"/>
              <a:sym typeface="Montserrat"/>
            </a:endParaRPr>
          </a:p>
          <a:p>
            <a:pPr marL="0" marR="0" lvl="0" indent="0" algn="ctr" rtl="0">
              <a:lnSpc>
                <a:spcPct val="115000"/>
              </a:lnSpc>
              <a:spcBef>
                <a:spcPts val="300"/>
              </a:spcBef>
              <a:spcAft>
                <a:spcPts val="0"/>
              </a:spcAft>
              <a:buClr>
                <a:srgbClr val="000000"/>
              </a:buClr>
              <a:buSzPts val="900"/>
              <a:buFont typeface="Arial"/>
              <a:buNone/>
            </a:pPr>
            <a:endParaRPr sz="9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Montserrat"/>
              <a:ea typeface="Montserrat"/>
              <a:cs typeface="Montserrat"/>
              <a:sym typeface="Montserrat"/>
            </a:endParaRPr>
          </a:p>
        </p:txBody>
      </p:sp>
      <p:grpSp>
        <p:nvGrpSpPr>
          <p:cNvPr id="101" name="Google Shape;101;p76"/>
          <p:cNvGrpSpPr/>
          <p:nvPr/>
        </p:nvGrpSpPr>
        <p:grpSpPr>
          <a:xfrm>
            <a:off x="0" y="0"/>
            <a:ext cx="9143975" cy="5143500"/>
            <a:chOff x="0" y="0"/>
            <a:chExt cx="9143975" cy="5143500"/>
          </a:xfrm>
        </p:grpSpPr>
        <p:sp>
          <p:nvSpPr>
            <p:cNvPr id="102" name="Google Shape;102;p76"/>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76"/>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6"/>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76"/>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76"/>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0"/>
        <p:cNvGrpSpPr/>
        <p:nvPr/>
      </p:nvGrpSpPr>
      <p:grpSpPr>
        <a:xfrm>
          <a:off x="0" y="0"/>
          <a:ext cx="0" cy="0"/>
          <a:chOff x="0" y="0"/>
          <a:chExt cx="0" cy="0"/>
        </a:xfrm>
      </p:grpSpPr>
      <p:sp>
        <p:nvSpPr>
          <p:cNvPr id="151" name="Google Shape;151;p84"/>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4"/>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4"/>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4"/>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0"/>
        <p:cNvGrpSpPr/>
        <p:nvPr/>
      </p:nvGrpSpPr>
      <p:grpSpPr>
        <a:xfrm>
          <a:off x="0" y="0"/>
          <a:ext cx="0" cy="0"/>
          <a:chOff x="0" y="0"/>
          <a:chExt cx="0" cy="0"/>
        </a:xfrm>
      </p:grpSpPr>
      <p:sp>
        <p:nvSpPr>
          <p:cNvPr id="181" name="Google Shape;181;p89"/>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82" name="Google Shape;182;p89"/>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9"/>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9"/>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17"/>
        <p:cNvGrpSpPr/>
        <p:nvPr/>
      </p:nvGrpSpPr>
      <p:grpSpPr>
        <a:xfrm>
          <a:off x="0" y="0"/>
          <a:ext cx="0" cy="0"/>
          <a:chOff x="0" y="0"/>
          <a:chExt cx="0" cy="0"/>
        </a:xfrm>
      </p:grpSpPr>
      <p:sp>
        <p:nvSpPr>
          <p:cNvPr id="18" name="Google Shape;18;p68"/>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8"/>
          <p:cNvSpPr txBox="1">
            <a:spLocks noGrp="1"/>
          </p:cNvSpPr>
          <p:nvPr>
            <p:ph type="title"/>
          </p:nvPr>
        </p:nvSpPr>
        <p:spPr>
          <a:xfrm>
            <a:off x="66125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0" name="Google Shape;20;p68"/>
          <p:cNvSpPr txBox="1">
            <a:spLocks noGrp="1"/>
          </p:cNvSpPr>
          <p:nvPr>
            <p:ph type="subTitle" idx="1"/>
          </p:nvPr>
        </p:nvSpPr>
        <p:spPr>
          <a:xfrm>
            <a:off x="66125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 name="Google Shape;21;p68"/>
          <p:cNvSpPr txBox="1">
            <a:spLocks noGrp="1"/>
          </p:cNvSpPr>
          <p:nvPr>
            <p:ph type="title" idx="2"/>
          </p:nvPr>
        </p:nvSpPr>
        <p:spPr>
          <a:xfrm>
            <a:off x="97085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2" name="Google Shape;22;p68"/>
          <p:cNvSpPr txBox="1">
            <a:spLocks noGrp="1"/>
          </p:cNvSpPr>
          <p:nvPr>
            <p:ph type="title" idx="3"/>
          </p:nvPr>
        </p:nvSpPr>
        <p:spPr>
          <a:xfrm>
            <a:off x="337170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3" name="Google Shape;23;p68"/>
          <p:cNvSpPr txBox="1">
            <a:spLocks noGrp="1"/>
          </p:cNvSpPr>
          <p:nvPr>
            <p:ph type="subTitle" idx="4"/>
          </p:nvPr>
        </p:nvSpPr>
        <p:spPr>
          <a:xfrm>
            <a:off x="337170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 name="Google Shape;24;p68"/>
          <p:cNvSpPr txBox="1">
            <a:spLocks noGrp="1"/>
          </p:cNvSpPr>
          <p:nvPr>
            <p:ph type="title" idx="5"/>
          </p:nvPr>
        </p:nvSpPr>
        <p:spPr>
          <a:xfrm>
            <a:off x="368130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5" name="Google Shape;25;p68"/>
          <p:cNvSpPr txBox="1">
            <a:spLocks noGrp="1"/>
          </p:cNvSpPr>
          <p:nvPr>
            <p:ph type="title" idx="6"/>
          </p:nvPr>
        </p:nvSpPr>
        <p:spPr>
          <a:xfrm>
            <a:off x="608215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6" name="Google Shape;26;p68"/>
          <p:cNvSpPr txBox="1">
            <a:spLocks noGrp="1"/>
          </p:cNvSpPr>
          <p:nvPr>
            <p:ph type="subTitle" idx="7"/>
          </p:nvPr>
        </p:nvSpPr>
        <p:spPr>
          <a:xfrm>
            <a:off x="608215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 name="Google Shape;27;p68"/>
          <p:cNvSpPr txBox="1">
            <a:spLocks noGrp="1"/>
          </p:cNvSpPr>
          <p:nvPr>
            <p:ph type="title" idx="8"/>
          </p:nvPr>
        </p:nvSpPr>
        <p:spPr>
          <a:xfrm>
            <a:off x="639175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8" name="Google Shape;28;p68"/>
          <p:cNvSpPr txBox="1">
            <a:spLocks noGrp="1"/>
          </p:cNvSpPr>
          <p:nvPr>
            <p:ph type="title" idx="9"/>
          </p:nvPr>
        </p:nvSpPr>
        <p:spPr>
          <a:xfrm>
            <a:off x="66125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9" name="Google Shape;29;p68"/>
          <p:cNvSpPr txBox="1">
            <a:spLocks noGrp="1"/>
          </p:cNvSpPr>
          <p:nvPr>
            <p:ph type="subTitle" idx="13"/>
          </p:nvPr>
        </p:nvSpPr>
        <p:spPr>
          <a:xfrm>
            <a:off x="66125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 name="Google Shape;30;p68"/>
          <p:cNvSpPr txBox="1">
            <a:spLocks noGrp="1"/>
          </p:cNvSpPr>
          <p:nvPr>
            <p:ph type="title" idx="14"/>
          </p:nvPr>
        </p:nvSpPr>
        <p:spPr>
          <a:xfrm>
            <a:off x="97085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31" name="Google Shape;31;p68"/>
          <p:cNvSpPr txBox="1">
            <a:spLocks noGrp="1"/>
          </p:cNvSpPr>
          <p:nvPr>
            <p:ph type="title" idx="15"/>
          </p:nvPr>
        </p:nvSpPr>
        <p:spPr>
          <a:xfrm>
            <a:off x="337170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2" name="Google Shape;32;p68"/>
          <p:cNvSpPr txBox="1">
            <a:spLocks noGrp="1"/>
          </p:cNvSpPr>
          <p:nvPr>
            <p:ph type="subTitle" idx="16"/>
          </p:nvPr>
        </p:nvSpPr>
        <p:spPr>
          <a:xfrm>
            <a:off x="337170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68"/>
          <p:cNvSpPr txBox="1">
            <a:spLocks noGrp="1"/>
          </p:cNvSpPr>
          <p:nvPr>
            <p:ph type="title" idx="17"/>
          </p:nvPr>
        </p:nvSpPr>
        <p:spPr>
          <a:xfrm>
            <a:off x="368130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34" name="Google Shape;34;p68"/>
          <p:cNvSpPr txBox="1">
            <a:spLocks noGrp="1"/>
          </p:cNvSpPr>
          <p:nvPr>
            <p:ph type="title" idx="18"/>
          </p:nvPr>
        </p:nvSpPr>
        <p:spPr>
          <a:xfrm>
            <a:off x="608215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 name="Google Shape;35;p68"/>
          <p:cNvSpPr txBox="1">
            <a:spLocks noGrp="1"/>
          </p:cNvSpPr>
          <p:nvPr>
            <p:ph type="subTitle" idx="19"/>
          </p:nvPr>
        </p:nvSpPr>
        <p:spPr>
          <a:xfrm>
            <a:off x="608215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68"/>
          <p:cNvSpPr txBox="1">
            <a:spLocks noGrp="1"/>
          </p:cNvSpPr>
          <p:nvPr>
            <p:ph type="title" idx="20"/>
          </p:nvPr>
        </p:nvSpPr>
        <p:spPr>
          <a:xfrm>
            <a:off x="639175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37" name="Google Shape;37;p68"/>
          <p:cNvSpPr txBox="1">
            <a:spLocks noGrp="1"/>
          </p:cNvSpPr>
          <p:nvPr>
            <p:ph type="title" idx="21"/>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38" name="Google Shape;38;p68"/>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8"/>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69"/>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9"/>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43" name="Google Shape;43;p69"/>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4" name="Google Shape;44;p69"/>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5" name="Google Shape;45;p69"/>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9"/>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9"/>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48"/>
        <p:cNvGrpSpPr/>
        <p:nvPr/>
      </p:nvGrpSpPr>
      <p:grpSpPr>
        <a:xfrm>
          <a:off x="0" y="0"/>
          <a:ext cx="0" cy="0"/>
          <a:chOff x="0" y="0"/>
          <a:chExt cx="0" cy="0"/>
        </a:xfrm>
      </p:grpSpPr>
      <p:sp>
        <p:nvSpPr>
          <p:cNvPr id="49" name="Google Shape;49;p70"/>
          <p:cNvSpPr/>
          <p:nvPr/>
        </p:nvSpPr>
        <p:spPr>
          <a:xfrm>
            <a:off x="712550"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70"/>
          <p:cNvSpPr/>
          <p:nvPr/>
        </p:nvSpPr>
        <p:spPr>
          <a:xfrm>
            <a:off x="5289448"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0"/>
          <p:cNvSpPr txBox="1">
            <a:spLocks noGrp="1"/>
          </p:cNvSpPr>
          <p:nvPr>
            <p:ph type="title"/>
          </p:nvPr>
        </p:nvSpPr>
        <p:spPr>
          <a:xfrm>
            <a:off x="1082306" y="2838793"/>
            <a:ext cx="24006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2" name="Google Shape;52;p70"/>
          <p:cNvSpPr txBox="1">
            <a:spLocks noGrp="1"/>
          </p:cNvSpPr>
          <p:nvPr>
            <p:ph type="subTitle" idx="1"/>
          </p:nvPr>
        </p:nvSpPr>
        <p:spPr>
          <a:xfrm>
            <a:off x="1082306" y="3333294"/>
            <a:ext cx="2400600" cy="9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70"/>
          <p:cNvSpPr txBox="1">
            <a:spLocks noGrp="1"/>
          </p:cNvSpPr>
          <p:nvPr>
            <p:ph type="title" idx="2"/>
          </p:nvPr>
        </p:nvSpPr>
        <p:spPr>
          <a:xfrm>
            <a:off x="5653500" y="2838793"/>
            <a:ext cx="24006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4" name="Google Shape;54;p70"/>
          <p:cNvSpPr txBox="1">
            <a:spLocks noGrp="1"/>
          </p:cNvSpPr>
          <p:nvPr>
            <p:ph type="subTitle" idx="3"/>
          </p:nvPr>
        </p:nvSpPr>
        <p:spPr>
          <a:xfrm>
            <a:off x="5653500" y="3333294"/>
            <a:ext cx="2400600" cy="9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 name="Google Shape;55;p70"/>
          <p:cNvSpPr txBox="1">
            <a:spLocks noGrp="1"/>
          </p:cNvSpPr>
          <p:nvPr>
            <p:ph type="title" idx="4"/>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56" name="Google Shape;56;p70"/>
          <p:cNvSpPr/>
          <p:nvPr/>
        </p:nvSpPr>
        <p:spPr>
          <a:xfrm>
            <a:off x="0" y="4772325"/>
            <a:ext cx="9144000" cy="3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70"/>
          <p:cNvSpPr/>
          <p:nvPr/>
        </p:nvSpPr>
        <p:spPr>
          <a:xfrm flipH="1">
            <a:off x="8433163" y="0"/>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0"/>
          <p:cNvSpPr/>
          <p:nvPr/>
        </p:nvSpPr>
        <p:spPr>
          <a:xfrm flipH="1">
            <a:off x="3088" y="0"/>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71"/>
          <p:cNvSpPr txBox="1">
            <a:spLocks noGrp="1"/>
          </p:cNvSpPr>
          <p:nvPr>
            <p:ph type="body" idx="1"/>
          </p:nvPr>
        </p:nvSpPr>
        <p:spPr>
          <a:xfrm>
            <a:off x="490000" y="1977597"/>
            <a:ext cx="2686500" cy="186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sz="1400"/>
            </a:lvl1pPr>
            <a:lvl2pPr marL="914400" lvl="1" indent="-317500" algn="l">
              <a:lnSpc>
                <a:spcPct val="100000"/>
              </a:lnSpc>
              <a:spcBef>
                <a:spcPts val="10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61" name="Google Shape;61;p71"/>
          <p:cNvSpPr txBox="1">
            <a:spLocks noGrp="1"/>
          </p:cNvSpPr>
          <p:nvPr>
            <p:ph type="title"/>
          </p:nvPr>
        </p:nvSpPr>
        <p:spPr>
          <a:xfrm>
            <a:off x="599000" y="553250"/>
            <a:ext cx="2733300" cy="112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2" name="Google Shape;62;p71"/>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71"/>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64"/>
        <p:cNvGrpSpPr/>
        <p:nvPr/>
      </p:nvGrpSpPr>
      <p:grpSpPr>
        <a:xfrm>
          <a:off x="0" y="0"/>
          <a:ext cx="0" cy="0"/>
          <a:chOff x="0" y="0"/>
          <a:chExt cx="0" cy="0"/>
        </a:xfrm>
      </p:grpSpPr>
      <p:sp>
        <p:nvSpPr>
          <p:cNvPr id="65" name="Google Shape;65;p72"/>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2"/>
          <p:cNvSpPr txBox="1">
            <a:spLocks noGrp="1"/>
          </p:cNvSpPr>
          <p:nvPr>
            <p:ph type="title"/>
          </p:nvPr>
        </p:nvSpPr>
        <p:spPr>
          <a:xfrm>
            <a:off x="609947" y="564207"/>
            <a:ext cx="2460000" cy="112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72"/>
          <p:cNvSpPr txBox="1">
            <a:spLocks noGrp="1"/>
          </p:cNvSpPr>
          <p:nvPr>
            <p:ph type="subTitle" idx="1"/>
          </p:nvPr>
        </p:nvSpPr>
        <p:spPr>
          <a:xfrm>
            <a:off x="609958" y="1659000"/>
            <a:ext cx="2290200" cy="182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68" name="Google Shape;68;p72"/>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2"/>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73"/>
          <p:cNvSpPr txBox="1">
            <a:spLocks noGrp="1"/>
          </p:cNvSpPr>
          <p:nvPr>
            <p:ph type="body" idx="1"/>
          </p:nvPr>
        </p:nvSpPr>
        <p:spPr>
          <a:xfrm>
            <a:off x="611275" y="1423030"/>
            <a:ext cx="7921500" cy="3161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Font typeface="Lato"/>
              <a:buChar char="●"/>
              <a:defRPr sz="1100"/>
            </a:lvl1pPr>
            <a:lvl2pPr marL="914400" lvl="1" indent="-317500" algn="l">
              <a:lnSpc>
                <a:spcPct val="100000"/>
              </a:lnSpc>
              <a:spcBef>
                <a:spcPts val="1600"/>
              </a:spcBef>
              <a:spcAft>
                <a:spcPts val="0"/>
              </a:spcAft>
              <a:buClr>
                <a:srgbClr val="555555"/>
              </a:buClr>
              <a:buSzPts val="1400"/>
              <a:buFont typeface="Lato"/>
              <a:buChar char="○"/>
              <a:defRPr sz="1200"/>
            </a:lvl2pPr>
            <a:lvl3pPr marL="1371600" lvl="2" indent="-317500" algn="l">
              <a:lnSpc>
                <a:spcPct val="100000"/>
              </a:lnSpc>
              <a:spcBef>
                <a:spcPts val="1600"/>
              </a:spcBef>
              <a:spcAft>
                <a:spcPts val="0"/>
              </a:spcAft>
              <a:buClr>
                <a:srgbClr val="555555"/>
              </a:buClr>
              <a:buSzPts val="1400"/>
              <a:buFont typeface="Lato"/>
              <a:buChar char="■"/>
              <a:defRPr sz="1200"/>
            </a:lvl3pPr>
            <a:lvl4pPr marL="1828800" lvl="3" indent="-317500" algn="l">
              <a:lnSpc>
                <a:spcPct val="100000"/>
              </a:lnSpc>
              <a:spcBef>
                <a:spcPts val="1600"/>
              </a:spcBef>
              <a:spcAft>
                <a:spcPts val="0"/>
              </a:spcAft>
              <a:buClr>
                <a:srgbClr val="555555"/>
              </a:buClr>
              <a:buSzPts val="1400"/>
              <a:buFont typeface="Lato"/>
              <a:buChar char="●"/>
              <a:defRPr sz="1200"/>
            </a:lvl4pPr>
            <a:lvl5pPr marL="2286000" lvl="4" indent="-317500" algn="l">
              <a:lnSpc>
                <a:spcPct val="100000"/>
              </a:lnSpc>
              <a:spcBef>
                <a:spcPts val="1600"/>
              </a:spcBef>
              <a:spcAft>
                <a:spcPts val="0"/>
              </a:spcAft>
              <a:buClr>
                <a:srgbClr val="555555"/>
              </a:buClr>
              <a:buSzPts val="1400"/>
              <a:buFont typeface="Lato"/>
              <a:buChar char="○"/>
              <a:defRPr sz="1200"/>
            </a:lvl5pPr>
            <a:lvl6pPr marL="2743200" lvl="5" indent="-317500" algn="l">
              <a:lnSpc>
                <a:spcPct val="100000"/>
              </a:lnSpc>
              <a:spcBef>
                <a:spcPts val="1600"/>
              </a:spcBef>
              <a:spcAft>
                <a:spcPts val="0"/>
              </a:spcAft>
              <a:buClr>
                <a:srgbClr val="555555"/>
              </a:buClr>
              <a:buSzPts val="1400"/>
              <a:buFont typeface="Lato"/>
              <a:buChar char="■"/>
              <a:defRPr sz="1200"/>
            </a:lvl6pPr>
            <a:lvl7pPr marL="3200400" lvl="6" indent="-317500" algn="l">
              <a:lnSpc>
                <a:spcPct val="100000"/>
              </a:lnSpc>
              <a:spcBef>
                <a:spcPts val="1600"/>
              </a:spcBef>
              <a:spcAft>
                <a:spcPts val="0"/>
              </a:spcAft>
              <a:buClr>
                <a:srgbClr val="555555"/>
              </a:buClr>
              <a:buSzPts val="1400"/>
              <a:buFont typeface="Lato"/>
              <a:buChar char="●"/>
              <a:defRPr sz="1200"/>
            </a:lvl7pPr>
            <a:lvl8pPr marL="3657600" lvl="7" indent="-317500" algn="l">
              <a:lnSpc>
                <a:spcPct val="100000"/>
              </a:lnSpc>
              <a:spcBef>
                <a:spcPts val="1600"/>
              </a:spcBef>
              <a:spcAft>
                <a:spcPts val="0"/>
              </a:spcAft>
              <a:buClr>
                <a:srgbClr val="555555"/>
              </a:buClr>
              <a:buSzPts val="1400"/>
              <a:buFont typeface="Lato"/>
              <a:buChar char="○"/>
              <a:defRPr sz="1200"/>
            </a:lvl8pPr>
            <a:lvl9pPr marL="4114800" lvl="8" indent="-317500" algn="l">
              <a:lnSpc>
                <a:spcPct val="100000"/>
              </a:lnSpc>
              <a:spcBef>
                <a:spcPts val="1600"/>
              </a:spcBef>
              <a:spcAft>
                <a:spcPts val="1600"/>
              </a:spcAft>
              <a:buClr>
                <a:srgbClr val="555555"/>
              </a:buClr>
              <a:buSzPts val="1400"/>
              <a:buFont typeface="Lato"/>
              <a:buChar char="■"/>
              <a:defRPr sz="1200"/>
            </a:lvl9pPr>
          </a:lstStyle>
          <a:p>
            <a:endParaRPr/>
          </a:p>
        </p:txBody>
      </p:sp>
      <p:sp>
        <p:nvSpPr>
          <p:cNvPr id="72" name="Google Shape;72;p73"/>
          <p:cNvSpPr/>
          <p:nvPr/>
        </p:nvSpPr>
        <p:spPr>
          <a:xfrm>
            <a:off x="0" y="0"/>
            <a:ext cx="713100" cy="723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3"/>
          <p:cNvSpPr/>
          <p:nvPr/>
        </p:nvSpPr>
        <p:spPr>
          <a:xfrm>
            <a:off x="0" y="4807300"/>
            <a:ext cx="9144000" cy="353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73"/>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75" name="Google Shape;75;p73"/>
          <p:cNvSpPr/>
          <p:nvPr/>
        </p:nvSpPr>
        <p:spPr>
          <a:xfrm>
            <a:off x="8430900" y="71935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of text 1">
  <p:cSld name="TITLE_ONLY_1">
    <p:spTree>
      <p:nvGrpSpPr>
        <p:cNvPr id="1" name="Shape 76"/>
        <p:cNvGrpSpPr/>
        <p:nvPr/>
      </p:nvGrpSpPr>
      <p:grpSpPr>
        <a:xfrm>
          <a:off x="0" y="0"/>
          <a:ext cx="0" cy="0"/>
          <a:chOff x="0" y="0"/>
          <a:chExt cx="0" cy="0"/>
        </a:xfrm>
      </p:grpSpPr>
      <p:sp>
        <p:nvSpPr>
          <p:cNvPr id="77" name="Google Shape;77;p74"/>
          <p:cNvSpPr/>
          <p:nvPr/>
        </p:nvSpPr>
        <p:spPr>
          <a:xfrm>
            <a:off x="4470525" y="3701400"/>
            <a:ext cx="4673400" cy="940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74"/>
          <p:cNvSpPr/>
          <p:nvPr/>
        </p:nvSpPr>
        <p:spPr>
          <a:xfrm>
            <a:off x="5111875"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4"/>
          <p:cNvSpPr txBox="1">
            <a:spLocks noGrp="1"/>
          </p:cNvSpPr>
          <p:nvPr>
            <p:ph type="title"/>
          </p:nvPr>
        </p:nvSpPr>
        <p:spPr>
          <a:xfrm>
            <a:off x="5462775" y="1331400"/>
            <a:ext cx="2320800" cy="12624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80" name="Google Shape;80;p74"/>
          <p:cNvSpPr txBox="1">
            <a:spLocks noGrp="1"/>
          </p:cNvSpPr>
          <p:nvPr>
            <p:ph type="subTitle" idx="1"/>
          </p:nvPr>
        </p:nvSpPr>
        <p:spPr>
          <a:xfrm>
            <a:off x="5449675" y="2549700"/>
            <a:ext cx="2346900" cy="12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 name="Google Shape;81;p74"/>
          <p:cNvSpPr/>
          <p:nvPr/>
        </p:nvSpPr>
        <p:spPr>
          <a:xfrm>
            <a:off x="0"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4"/>
          <p:cNvSpPr/>
          <p:nvPr/>
        </p:nvSpPr>
        <p:spPr>
          <a:xfrm>
            <a:off x="0"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83"/>
        <p:cNvGrpSpPr/>
        <p:nvPr/>
      </p:nvGrpSpPr>
      <p:grpSpPr>
        <a:xfrm>
          <a:off x="0" y="0"/>
          <a:ext cx="0" cy="0"/>
          <a:chOff x="0" y="0"/>
          <a:chExt cx="0" cy="0"/>
        </a:xfrm>
      </p:grpSpPr>
      <p:sp>
        <p:nvSpPr>
          <p:cNvPr id="84" name="Google Shape;84;p75"/>
          <p:cNvSpPr txBox="1">
            <a:spLocks noGrp="1"/>
          </p:cNvSpPr>
          <p:nvPr>
            <p:ph type="title"/>
          </p:nvPr>
        </p:nvSpPr>
        <p:spPr>
          <a:xfrm>
            <a:off x="923550" y="2104063"/>
            <a:ext cx="2190900" cy="447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5" name="Google Shape;85;p75"/>
          <p:cNvSpPr txBox="1">
            <a:spLocks noGrp="1"/>
          </p:cNvSpPr>
          <p:nvPr>
            <p:ph type="subTitle" idx="1"/>
          </p:nvPr>
        </p:nvSpPr>
        <p:spPr>
          <a:xfrm>
            <a:off x="923550" y="2475136"/>
            <a:ext cx="2190900" cy="56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75"/>
          <p:cNvSpPr txBox="1">
            <a:spLocks noGrp="1"/>
          </p:cNvSpPr>
          <p:nvPr>
            <p:ph type="title" idx="2"/>
          </p:nvPr>
        </p:nvSpPr>
        <p:spPr>
          <a:xfrm>
            <a:off x="923550" y="3506341"/>
            <a:ext cx="2190900" cy="447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7" name="Google Shape;87;p75"/>
          <p:cNvSpPr txBox="1">
            <a:spLocks noGrp="1"/>
          </p:cNvSpPr>
          <p:nvPr>
            <p:ph type="subTitle" idx="3"/>
          </p:nvPr>
        </p:nvSpPr>
        <p:spPr>
          <a:xfrm>
            <a:off x="923550" y="3877413"/>
            <a:ext cx="2190900" cy="56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75"/>
          <p:cNvSpPr txBox="1">
            <a:spLocks noGrp="1"/>
          </p:cNvSpPr>
          <p:nvPr>
            <p:ph type="title" idx="4"/>
          </p:nvPr>
        </p:nvSpPr>
        <p:spPr>
          <a:xfrm>
            <a:off x="6029625" y="2104063"/>
            <a:ext cx="21909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9" name="Google Shape;89;p75"/>
          <p:cNvSpPr txBox="1">
            <a:spLocks noGrp="1"/>
          </p:cNvSpPr>
          <p:nvPr>
            <p:ph type="subTitle" idx="5"/>
          </p:nvPr>
        </p:nvSpPr>
        <p:spPr>
          <a:xfrm>
            <a:off x="6029625" y="2475137"/>
            <a:ext cx="21909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75"/>
          <p:cNvSpPr txBox="1">
            <a:spLocks noGrp="1"/>
          </p:cNvSpPr>
          <p:nvPr>
            <p:ph type="title" idx="6"/>
          </p:nvPr>
        </p:nvSpPr>
        <p:spPr>
          <a:xfrm>
            <a:off x="6029625" y="3506343"/>
            <a:ext cx="21909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91" name="Google Shape;91;p75"/>
          <p:cNvSpPr txBox="1">
            <a:spLocks noGrp="1"/>
          </p:cNvSpPr>
          <p:nvPr>
            <p:ph type="subTitle" idx="7"/>
          </p:nvPr>
        </p:nvSpPr>
        <p:spPr>
          <a:xfrm>
            <a:off x="6029625" y="3877414"/>
            <a:ext cx="21909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2" name="Google Shape;92;p75"/>
          <p:cNvSpPr txBox="1">
            <a:spLocks noGrp="1"/>
          </p:cNvSpPr>
          <p:nvPr>
            <p:ph type="title" idx="8"/>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93" name="Google Shape;93;p75"/>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5"/>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75"/>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endParaRPr/>
          </a:p>
        </p:txBody>
      </p:sp>
      <p:sp>
        <p:nvSpPr>
          <p:cNvPr id="7" name="Google Shape;7;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6"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stories.freepik.com/illustration/profile-pic/rafiki/animate/?utm_source=slidesgo_template&amp;utm_medium=referral-link&amp;utm_campaign=sg_resources&amp;utm_content=stories#FF725E"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1"/>
          <p:cNvPicPr preferRelativeResize="0"/>
          <p:nvPr/>
        </p:nvPicPr>
        <p:blipFill rotWithShape="1">
          <a:blip r:embed="rId3">
            <a:alphaModFix/>
          </a:blip>
          <a:srcRect l="13691" t="10708" r="13675" b="10717"/>
          <a:stretch/>
        </p:blipFill>
        <p:spPr>
          <a:xfrm>
            <a:off x="4955460" y="758321"/>
            <a:ext cx="3539024" cy="3828550"/>
          </a:xfrm>
          <a:prstGeom prst="rect">
            <a:avLst/>
          </a:prstGeom>
          <a:noFill/>
          <a:ln>
            <a:noFill/>
          </a:ln>
        </p:spPr>
      </p:pic>
      <p:sp>
        <p:nvSpPr>
          <p:cNvPr id="195" name="Google Shape;195;p1"/>
          <p:cNvSpPr/>
          <p:nvPr/>
        </p:nvSpPr>
        <p:spPr>
          <a:xfrm>
            <a:off x="8021273" y="-1"/>
            <a:ext cx="1122727" cy="1154243"/>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125" y="4063975"/>
            <a:ext cx="3942288"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txBox="1">
            <a:spLocks noGrp="1"/>
          </p:cNvSpPr>
          <p:nvPr>
            <p:ph type="ctrTitle"/>
          </p:nvPr>
        </p:nvSpPr>
        <p:spPr>
          <a:xfrm>
            <a:off x="375255" y="1332518"/>
            <a:ext cx="4023651" cy="2206500"/>
          </a:xfrm>
          <a:prstGeom prst="rect">
            <a:avLst/>
          </a:prstGeom>
          <a:no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SzPts val="5200"/>
              <a:buNone/>
            </a:pPr>
            <a:r>
              <a:rPr lang="en" sz="4500" dirty="0">
                <a:solidFill>
                  <a:srgbClr val="F2F2F2"/>
                </a:solidFill>
              </a:rPr>
              <a:t>Realizacija projekta </a:t>
            </a:r>
            <a:r>
              <a:rPr lang="en" sz="4500" dirty="0"/>
              <a:t>„</a:t>
            </a:r>
            <a:r>
              <a:rPr lang="bs-Latn-BA" sz="4500" dirty="0"/>
              <a:t>Poliklinika DEB</a:t>
            </a:r>
            <a:r>
              <a:rPr lang="en" sz="4500" dirty="0"/>
              <a:t>“</a:t>
            </a:r>
            <a:endParaRPr sz="4500" dirty="0">
              <a:solidFill>
                <a:schemeClr val="lt1"/>
              </a:solidFill>
            </a:endParaRPr>
          </a:p>
        </p:txBody>
      </p:sp>
      <p:sp>
        <p:nvSpPr>
          <p:cNvPr id="198" name="Google Shape;198;p1"/>
          <p:cNvSpPr txBox="1">
            <a:spLocks noGrp="1"/>
          </p:cNvSpPr>
          <p:nvPr>
            <p:ph type="subTitle" idx="1"/>
          </p:nvPr>
        </p:nvSpPr>
        <p:spPr>
          <a:xfrm>
            <a:off x="247336" y="3395858"/>
            <a:ext cx="4163600" cy="41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Agilna metodologija Scrum kroz softver Asana</a:t>
            </a:r>
            <a:endParaRPr dirty="0"/>
          </a:p>
        </p:txBody>
      </p:sp>
      <p:sp>
        <p:nvSpPr>
          <p:cNvPr id="199" name="Google Shape;199;p1"/>
          <p:cNvSpPr txBox="1"/>
          <p:nvPr/>
        </p:nvSpPr>
        <p:spPr>
          <a:xfrm>
            <a:off x="1" y="4027947"/>
            <a:ext cx="3942288" cy="75962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Montserrat"/>
              <a:buNone/>
            </a:pPr>
            <a:r>
              <a:rPr lang="en" sz="1350" b="0" i="0" u="none" strike="noStrike" cap="none" dirty="0">
                <a:solidFill>
                  <a:schemeClr val="dk1"/>
                </a:solidFill>
                <a:latin typeface="Montserrat"/>
                <a:ea typeface="Montserrat"/>
                <a:cs typeface="Montserrat"/>
                <a:sym typeface="Montserrat"/>
              </a:rPr>
              <a:t>Pripremili: </a:t>
            </a:r>
            <a:br>
              <a:rPr lang="bs-Latn-BA" sz="1350" b="0" i="0" u="none" strike="noStrike" cap="none" dirty="0">
                <a:solidFill>
                  <a:schemeClr val="dk1"/>
                </a:solidFill>
                <a:latin typeface="Montserrat"/>
                <a:ea typeface="Montserrat"/>
                <a:cs typeface="Montserrat"/>
                <a:sym typeface="Montserrat"/>
              </a:rPr>
            </a:br>
            <a:r>
              <a:rPr lang="en" sz="1350" b="0" i="0" u="none" strike="noStrike" cap="none" dirty="0">
                <a:solidFill>
                  <a:schemeClr val="dk1"/>
                </a:solidFill>
                <a:latin typeface="Montserrat"/>
                <a:ea typeface="Montserrat"/>
                <a:cs typeface="Montserrat"/>
                <a:sym typeface="Montserrat"/>
              </a:rPr>
              <a:t>Din Švraka, </a:t>
            </a:r>
            <a:r>
              <a:rPr lang="bs-Latn-BA" sz="1350" dirty="0">
                <a:solidFill>
                  <a:schemeClr val="dk1"/>
                </a:solidFill>
                <a:latin typeface="Montserrat"/>
                <a:ea typeface="Montserrat"/>
                <a:cs typeface="Montserrat"/>
                <a:sym typeface="Montserrat"/>
              </a:rPr>
              <a:t>Edin Mešić, Bakir Bajrović</a:t>
            </a:r>
            <a:endParaRPr dirty="0"/>
          </a:p>
        </p:txBody>
      </p:sp>
      <p:pic>
        <p:nvPicPr>
          <p:cNvPr id="200" name="Google Shape;200;p1"/>
          <p:cNvPicPr preferRelativeResize="0"/>
          <p:nvPr/>
        </p:nvPicPr>
        <p:blipFill rotWithShape="1">
          <a:blip r:embed="rId4">
            <a:alphaModFix/>
          </a:blip>
          <a:srcRect/>
          <a:stretch/>
        </p:blipFill>
        <p:spPr>
          <a:xfrm>
            <a:off x="8124295" y="108490"/>
            <a:ext cx="937260" cy="9372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0"/>
          <p:cNvSpPr txBox="1">
            <a:spLocks noGrp="1"/>
          </p:cNvSpPr>
          <p:nvPr>
            <p:ph type="title"/>
          </p:nvPr>
        </p:nvSpPr>
        <p:spPr>
          <a:xfrm>
            <a:off x="596975" y="31612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solidFill>
                  <a:schemeClr val="lt2"/>
                </a:solidFill>
              </a:rPr>
              <a:t>PROIZVOD i </a:t>
            </a:r>
            <a:r>
              <a:rPr lang="en">
                <a:solidFill>
                  <a:schemeClr val="accent1"/>
                </a:solidFill>
              </a:rPr>
              <a:t>PROJEKAT</a:t>
            </a:r>
            <a:endParaRPr>
              <a:solidFill>
                <a:schemeClr val="accent1"/>
              </a:solidFill>
            </a:endParaRPr>
          </a:p>
        </p:txBody>
      </p:sp>
      <p:pic>
        <p:nvPicPr>
          <p:cNvPr id="314" name="Google Shape;314;p10"/>
          <p:cNvPicPr preferRelativeResize="0"/>
          <p:nvPr/>
        </p:nvPicPr>
        <p:blipFill rotWithShape="1">
          <a:blip r:embed="rId3">
            <a:alphaModFix/>
          </a:blip>
          <a:srcRect/>
          <a:stretch/>
        </p:blipFill>
        <p:spPr>
          <a:xfrm>
            <a:off x="8312210" y="478966"/>
            <a:ext cx="831790" cy="1111709"/>
          </a:xfrm>
          <a:prstGeom prst="rect">
            <a:avLst/>
          </a:prstGeom>
          <a:noFill/>
          <a:ln>
            <a:noFill/>
          </a:ln>
        </p:spPr>
      </p:pic>
      <p:sp>
        <p:nvSpPr>
          <p:cNvPr id="315" name="Google Shape;315;p10"/>
          <p:cNvSpPr txBox="1"/>
          <p:nvPr/>
        </p:nvSpPr>
        <p:spPr>
          <a:xfrm>
            <a:off x="6559296" y="1151539"/>
            <a:ext cx="2370187" cy="335089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accent2"/>
              </a:buClr>
              <a:buSzPts val="1400"/>
              <a:buFont typeface="Lato"/>
              <a:buChar char="●"/>
            </a:pPr>
            <a:r>
              <a:rPr lang="en" sz="1400" b="0" i="0" u="none" strike="noStrike" cap="none">
                <a:solidFill>
                  <a:schemeClr val="dk1"/>
                </a:solidFill>
                <a:latin typeface="Montserrat"/>
                <a:ea typeface="Montserrat"/>
                <a:cs typeface="Montserrat"/>
                <a:sym typeface="Montserrat"/>
              </a:rPr>
              <a:t>Date kolona označava predviđene datume početka i kraja rada na projektu</a:t>
            </a:r>
            <a:endParaRPr/>
          </a:p>
          <a:p>
            <a:pPr marL="285750" marR="0" lvl="0" indent="-285750" algn="l" rtl="0">
              <a:lnSpc>
                <a:spcPct val="100000"/>
              </a:lnSpc>
              <a:spcBef>
                <a:spcPts val="1600"/>
              </a:spcBef>
              <a:spcAft>
                <a:spcPts val="0"/>
              </a:spcAft>
              <a:buClr>
                <a:schemeClr val="accent2"/>
              </a:buClr>
              <a:buSzPts val="1400"/>
              <a:buFont typeface="Lato"/>
              <a:buChar char="●"/>
            </a:pPr>
            <a:r>
              <a:rPr lang="en" sz="1400" b="0" i="0" u="none" strike="noStrike" cap="none">
                <a:solidFill>
                  <a:schemeClr val="dk1"/>
                </a:solidFill>
                <a:latin typeface="Montserrat"/>
                <a:ea typeface="Montserrat"/>
                <a:cs typeface="Montserrat"/>
                <a:sym typeface="Montserrat"/>
              </a:rPr>
              <a:t>Priority sadrži podatke o prioritetima projektnih zadataka (High, Medium, Low)</a:t>
            </a:r>
            <a:endParaRPr/>
          </a:p>
          <a:p>
            <a:pPr marL="285750" marR="0" lvl="0" indent="-285750" algn="l" rtl="0">
              <a:lnSpc>
                <a:spcPct val="100000"/>
              </a:lnSpc>
              <a:spcBef>
                <a:spcPts val="1600"/>
              </a:spcBef>
              <a:spcAft>
                <a:spcPts val="1600"/>
              </a:spcAft>
              <a:buClr>
                <a:schemeClr val="accent2"/>
              </a:buClr>
              <a:buSzPts val="1400"/>
              <a:buFont typeface="Lato"/>
              <a:buChar char="●"/>
            </a:pPr>
            <a:r>
              <a:rPr lang="en" sz="1400" b="0" i="0" u="none" strike="noStrike" cap="none">
                <a:solidFill>
                  <a:schemeClr val="dk1"/>
                </a:solidFill>
                <a:latin typeface="Montserrat"/>
                <a:ea typeface="Montserrat"/>
                <a:cs typeface="Montserrat"/>
                <a:sym typeface="Montserrat"/>
              </a:rPr>
              <a:t>Owner je odgovorno lice za projektni zadatak</a:t>
            </a:r>
            <a:endParaRPr sz="1400" b="0" i="0" u="none" strike="noStrike" cap="none">
              <a:solidFill>
                <a:schemeClr val="dk1"/>
              </a:solidFill>
              <a:latin typeface="Montserrat"/>
              <a:ea typeface="Montserrat"/>
              <a:cs typeface="Montserrat"/>
              <a:sym typeface="Montserrat"/>
            </a:endParaRPr>
          </a:p>
        </p:txBody>
      </p:sp>
      <p:sp>
        <p:nvSpPr>
          <p:cNvPr id="316" name="Google Shape;316;p10"/>
          <p:cNvSpPr/>
          <p:nvPr/>
        </p:nvSpPr>
        <p:spPr>
          <a:xfrm>
            <a:off x="8448800" y="316039"/>
            <a:ext cx="6952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98DF28EB-E4F8-4491-B3B5-7F4E32AC8CE6}"/>
              </a:ext>
            </a:extLst>
          </p:cNvPr>
          <p:cNvPicPr>
            <a:picLocks noChangeAspect="1"/>
          </p:cNvPicPr>
          <p:nvPr/>
        </p:nvPicPr>
        <p:blipFill>
          <a:blip r:embed="rId4"/>
          <a:stretch>
            <a:fillRect/>
          </a:stretch>
        </p:blipFill>
        <p:spPr>
          <a:xfrm>
            <a:off x="470987" y="1151539"/>
            <a:ext cx="5962282" cy="3211140"/>
          </a:xfrm>
          <a:prstGeom prst="rect">
            <a:avLst/>
          </a:prstGeom>
          <a:effectLst>
            <a:outerShdw blurRad="292100" dist="139700" dir="2700000" algn="tl" rotWithShape="0">
              <a:prstClr val="black">
                <a:alpha val="65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11"/>
          <p:cNvPicPr preferRelativeResize="0"/>
          <p:nvPr/>
        </p:nvPicPr>
        <p:blipFill rotWithShape="1">
          <a:blip r:embed="rId3"/>
          <a:srcRect/>
          <a:stretch/>
        </p:blipFill>
        <p:spPr>
          <a:xfrm>
            <a:off x="40764" y="1013552"/>
            <a:ext cx="4531236" cy="3205908"/>
          </a:xfrm>
          <a:prstGeom prst="rect">
            <a:avLst/>
          </a:prstGeom>
          <a:noFill/>
          <a:ln>
            <a:noFill/>
          </a:ln>
          <a:effectLst>
            <a:outerShdw blurRad="292100" dist="139700" dir="2700000" algn="tl" rotWithShape="0">
              <a:srgbClr val="333333">
                <a:alpha val="64705"/>
              </a:srgbClr>
            </a:outerShdw>
          </a:effectLst>
        </p:spPr>
      </p:pic>
      <p:sp>
        <p:nvSpPr>
          <p:cNvPr id="322" name="Google Shape;322;p11"/>
          <p:cNvSpPr txBox="1"/>
          <p:nvPr/>
        </p:nvSpPr>
        <p:spPr>
          <a:xfrm>
            <a:off x="4705350" y="570515"/>
            <a:ext cx="4391025" cy="312518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accent2"/>
              </a:buClr>
              <a:buSzPts val="1400"/>
              <a:buFont typeface="Lato"/>
              <a:buChar char="●"/>
            </a:pPr>
            <a:r>
              <a:rPr lang="en" sz="1400" b="0" i="0" u="none" strike="noStrike" cap="none" dirty="0">
                <a:solidFill>
                  <a:schemeClr val="dk1"/>
                </a:solidFill>
                <a:latin typeface="Montserrat"/>
                <a:ea typeface="Montserrat"/>
                <a:cs typeface="Montserrat"/>
                <a:sym typeface="Montserrat"/>
              </a:rPr>
              <a:t>U momentu kreiranja ovog dokumenta, projekti imaju različite oznake statusa. Teži se da svi projekti budu završeni u konačnici na vrijeme, jer samo tako možemo postići kvalitetno realizovanu implementaciju zahtjeva naših klijenata. </a:t>
            </a:r>
            <a:endParaRPr dirty="0"/>
          </a:p>
          <a:p>
            <a:pPr marL="285750" marR="0" lvl="0" indent="-285750" algn="l" rtl="0">
              <a:lnSpc>
                <a:spcPct val="100000"/>
              </a:lnSpc>
              <a:spcBef>
                <a:spcPts val="1600"/>
              </a:spcBef>
              <a:spcAft>
                <a:spcPts val="1600"/>
              </a:spcAft>
              <a:buClr>
                <a:schemeClr val="accent2"/>
              </a:buClr>
              <a:buSzPts val="1400"/>
              <a:buFont typeface="Lato"/>
              <a:buChar char="●"/>
            </a:pPr>
            <a:r>
              <a:rPr lang="en" sz="1400" b="0" i="0" u="none" strike="noStrike" cap="none" dirty="0">
                <a:solidFill>
                  <a:schemeClr val="dk1"/>
                </a:solidFill>
                <a:latin typeface="Montserrat"/>
                <a:ea typeface="Montserrat"/>
                <a:cs typeface="Montserrat"/>
                <a:sym typeface="Montserrat"/>
              </a:rPr>
              <a:t>Klikom na status nekog od projekata možemo otvoriti detalje poput ukupnog broja zadataka, broja završenih i nezavršenih zadataka i slično. Tu se nalazi i kratak sadržaj, ali i informacije o tome šta će sve biti završeno kada se projekat finalizira. </a:t>
            </a:r>
            <a:endParaRPr sz="1400" b="0" i="0" u="none" strike="noStrike" cap="none" dirty="0">
              <a:solidFill>
                <a:schemeClr val="dk1"/>
              </a:solidFill>
              <a:latin typeface="Montserrat"/>
              <a:ea typeface="Montserrat"/>
              <a:cs typeface="Montserrat"/>
              <a:sym typeface="Montserrat"/>
            </a:endParaRPr>
          </a:p>
        </p:txBody>
      </p:sp>
      <p:sp>
        <p:nvSpPr>
          <p:cNvPr id="323" name="Google Shape;323;p11"/>
          <p:cNvSpPr/>
          <p:nvPr/>
        </p:nvSpPr>
        <p:spPr>
          <a:xfrm>
            <a:off x="-9527" y="4781700"/>
            <a:ext cx="1504951" cy="361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1"/>
          <p:cNvSpPr/>
          <p:nvPr/>
        </p:nvSpPr>
        <p:spPr>
          <a:xfrm>
            <a:off x="0" y="-1"/>
            <a:ext cx="742948"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1"/>
          <p:cNvSpPr/>
          <p:nvPr/>
        </p:nvSpPr>
        <p:spPr>
          <a:xfrm>
            <a:off x="4224900" y="3706452"/>
            <a:ext cx="4919100" cy="941748"/>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2"/>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04</a:t>
            </a:r>
            <a:endParaRPr/>
          </a:p>
        </p:txBody>
      </p:sp>
      <p:sp>
        <p:nvSpPr>
          <p:cNvPr id="331" name="Google Shape;331;p12"/>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STORY</a:t>
            </a:r>
            <a:endParaRPr/>
          </a:p>
        </p:txBody>
      </p:sp>
      <p:sp>
        <p:nvSpPr>
          <p:cNvPr id="332" name="Google Shape;332;p12"/>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Zadaci u projektu</a:t>
            </a:r>
            <a:endParaRPr/>
          </a:p>
          <a:p>
            <a:pPr marL="0" lvl="0" indent="0" algn="ctr" rtl="0">
              <a:lnSpc>
                <a:spcPct val="100000"/>
              </a:lnSpc>
              <a:spcBef>
                <a:spcPts val="0"/>
              </a:spcBef>
              <a:spcAft>
                <a:spcPts val="0"/>
              </a:spcAft>
              <a:buSzPts val="1400"/>
              <a:buNone/>
            </a:pPr>
            <a:endParaRPr/>
          </a:p>
        </p:txBody>
      </p:sp>
      <p:pic>
        <p:nvPicPr>
          <p:cNvPr id="333" name="Google Shape;333;p12">
            <a:hlinkClick r:id="rId3"/>
          </p:cNvPr>
          <p:cNvPicPr preferRelativeResize="0"/>
          <p:nvPr/>
        </p:nvPicPr>
        <p:blipFill rotWithShape="1">
          <a:blip r:embed="rId4">
            <a:alphaModFix/>
          </a:blip>
          <a:srcRect l="11016" t="14229" r="11015" b="14229"/>
          <a:stretch/>
        </p:blipFill>
        <p:spPr>
          <a:xfrm>
            <a:off x="518327" y="772615"/>
            <a:ext cx="3367898" cy="39492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13"/>
          <p:cNvPicPr preferRelativeResize="0"/>
          <p:nvPr/>
        </p:nvPicPr>
        <p:blipFill rotWithShape="1">
          <a:blip r:embed="rId3">
            <a:alphaModFix/>
          </a:blip>
          <a:srcRect/>
          <a:stretch/>
        </p:blipFill>
        <p:spPr>
          <a:xfrm>
            <a:off x="0" y="3416070"/>
            <a:ext cx="831790" cy="1111709"/>
          </a:xfrm>
          <a:prstGeom prst="rect">
            <a:avLst/>
          </a:prstGeom>
          <a:noFill/>
          <a:ln>
            <a:noFill/>
          </a:ln>
        </p:spPr>
      </p:pic>
      <p:pic>
        <p:nvPicPr>
          <p:cNvPr id="339" name="Google Shape;339;p13"/>
          <p:cNvPicPr preferRelativeResize="0"/>
          <p:nvPr/>
        </p:nvPicPr>
        <p:blipFill rotWithShape="1">
          <a:blip r:embed="rId4"/>
          <a:srcRect/>
          <a:stretch/>
        </p:blipFill>
        <p:spPr>
          <a:xfrm>
            <a:off x="3200400" y="1067892"/>
            <a:ext cx="5705475" cy="3007715"/>
          </a:xfrm>
          <a:prstGeom prst="rect">
            <a:avLst/>
          </a:prstGeom>
          <a:noFill/>
          <a:ln>
            <a:noFill/>
          </a:ln>
          <a:effectLst>
            <a:outerShdw blurRad="292100" dist="139700" dir="2700000" algn="tl" rotWithShape="0">
              <a:srgbClr val="333333">
                <a:alpha val="64705"/>
              </a:srgbClr>
            </a:outerShdw>
          </a:effectLst>
        </p:spPr>
      </p:pic>
      <p:sp>
        <p:nvSpPr>
          <p:cNvPr id="340" name="Google Shape;340;p13"/>
          <p:cNvSpPr txBox="1">
            <a:spLocks noGrp="1"/>
          </p:cNvSpPr>
          <p:nvPr>
            <p:ph type="title"/>
          </p:nvPr>
        </p:nvSpPr>
        <p:spPr>
          <a:xfrm>
            <a:off x="238125" y="154632"/>
            <a:ext cx="2831822"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dirty="0">
                <a:solidFill>
                  <a:schemeClr val="dk1"/>
                </a:solidFill>
              </a:rPr>
              <a:t>STORY i</a:t>
            </a:r>
            <a:r>
              <a:rPr lang="en" dirty="0"/>
              <a:t> </a:t>
            </a:r>
            <a:r>
              <a:rPr lang="en" dirty="0">
                <a:solidFill>
                  <a:schemeClr val="accent1"/>
                </a:solidFill>
              </a:rPr>
              <a:t>PROJEKTNI ZADACI</a:t>
            </a:r>
            <a:endParaRPr dirty="0">
              <a:solidFill>
                <a:schemeClr val="accent1"/>
              </a:solidFill>
            </a:endParaRPr>
          </a:p>
        </p:txBody>
      </p:sp>
      <p:sp>
        <p:nvSpPr>
          <p:cNvPr id="341" name="Google Shape;341;p13"/>
          <p:cNvSpPr txBox="1">
            <a:spLocks noGrp="1"/>
          </p:cNvSpPr>
          <p:nvPr>
            <p:ph type="subTitle" idx="1"/>
          </p:nvPr>
        </p:nvSpPr>
        <p:spPr>
          <a:xfrm>
            <a:off x="172898" y="1727430"/>
            <a:ext cx="2962275" cy="2815879"/>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accent2"/>
              </a:buClr>
              <a:buSzPts val="1400"/>
              <a:buFont typeface="Lato"/>
              <a:buChar char="●"/>
            </a:pPr>
            <a:r>
              <a:rPr lang="en" dirty="0"/>
              <a:t>Story u Asani predstavlja sekcije zadataka (eng. Task) povezanih u cjeline. </a:t>
            </a:r>
            <a:endParaRPr dirty="0"/>
          </a:p>
          <a:p>
            <a:pPr marL="285750" lvl="0" indent="-285750" algn="l" rtl="0">
              <a:lnSpc>
                <a:spcPct val="100000"/>
              </a:lnSpc>
              <a:spcBef>
                <a:spcPts val="1600"/>
              </a:spcBef>
              <a:spcAft>
                <a:spcPts val="0"/>
              </a:spcAft>
              <a:buClr>
                <a:schemeClr val="accent2"/>
              </a:buClr>
              <a:buSzPts val="1400"/>
              <a:buFont typeface="Lato"/>
              <a:buChar char="●"/>
            </a:pPr>
            <a:r>
              <a:rPr lang="en" dirty="0"/>
              <a:t>Kolon</a:t>
            </a:r>
            <a:r>
              <a:rPr lang="bs-Latn-BA" dirty="0"/>
              <a:t>a</a:t>
            </a:r>
            <a:r>
              <a:rPr lang="en" dirty="0"/>
              <a:t> Assignee označava kolege koje rade na konkretnom projektnom zadatku</a:t>
            </a:r>
            <a:endParaRPr lang="bs-Latn-BA" dirty="0"/>
          </a:p>
          <a:p>
            <a:pPr marL="285750" lvl="0" indent="-285750">
              <a:spcBef>
                <a:spcPts val="1600"/>
              </a:spcBef>
              <a:buClr>
                <a:schemeClr val="accent2"/>
              </a:buClr>
              <a:buFont typeface="Lato"/>
              <a:buChar char="●"/>
            </a:pPr>
            <a:r>
              <a:rPr lang="bs-Latn-BA" dirty="0"/>
              <a:t>Kolona </a:t>
            </a:r>
            <a:r>
              <a:rPr lang="bs-Latn-BA" dirty="0" err="1"/>
              <a:t>Due</a:t>
            </a:r>
            <a:r>
              <a:rPr lang="bs-Latn-BA" dirty="0"/>
              <a:t> date </a:t>
            </a:r>
            <a:r>
              <a:rPr lang="bs-Latn-BA" dirty="0" err="1"/>
              <a:t>označava</a:t>
            </a:r>
            <a:r>
              <a:rPr lang="bs-Latn-BA" dirty="0"/>
              <a:t> </a:t>
            </a:r>
            <a:r>
              <a:rPr lang="pl-PL" dirty="0"/>
              <a:t>rok za izradu dodijeljenog zadatka</a:t>
            </a:r>
            <a:endParaRPr dirty="0"/>
          </a:p>
        </p:txBody>
      </p:sp>
      <p:sp>
        <p:nvSpPr>
          <p:cNvPr id="342" name="Google Shape;342;p13"/>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3"/>
          <p:cNvSpPr/>
          <p:nvPr/>
        </p:nvSpPr>
        <p:spPr>
          <a:xfrm>
            <a:off x="6853800" y="-1"/>
            <a:ext cx="2290200" cy="74295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4"/>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05</a:t>
            </a:r>
            <a:endParaRPr/>
          </a:p>
        </p:txBody>
      </p:sp>
      <p:sp>
        <p:nvSpPr>
          <p:cNvPr id="349" name="Google Shape;349;p14"/>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ZADATAK</a:t>
            </a:r>
            <a:endParaRPr/>
          </a:p>
        </p:txBody>
      </p:sp>
      <p:sp>
        <p:nvSpPr>
          <p:cNvPr id="350" name="Google Shape;350;p14"/>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Podzadaci unutar story-a svakog zadatka</a:t>
            </a:r>
            <a:endParaRPr/>
          </a:p>
          <a:p>
            <a:pPr marL="0" lvl="0" indent="0" algn="ctr" rtl="0">
              <a:lnSpc>
                <a:spcPct val="100000"/>
              </a:lnSpc>
              <a:spcBef>
                <a:spcPts val="0"/>
              </a:spcBef>
              <a:spcAft>
                <a:spcPts val="0"/>
              </a:spcAft>
              <a:buSzPts val="1400"/>
              <a:buNone/>
            </a:pPr>
            <a:endParaRPr/>
          </a:p>
        </p:txBody>
      </p:sp>
      <p:pic>
        <p:nvPicPr>
          <p:cNvPr id="351" name="Google Shape;351;p14">
            <a:hlinkClick r:id="rId3"/>
          </p:cNvPr>
          <p:cNvPicPr preferRelativeResize="0"/>
          <p:nvPr/>
        </p:nvPicPr>
        <p:blipFill rotWithShape="1">
          <a:blip r:embed="rId4">
            <a:alphaModFix/>
          </a:blip>
          <a:srcRect t="11413" b="11413"/>
          <a:stretch/>
        </p:blipFill>
        <p:spPr>
          <a:xfrm>
            <a:off x="0" y="726228"/>
            <a:ext cx="4504544" cy="40256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5"/>
          <p:cNvPicPr preferRelativeResize="0"/>
          <p:nvPr/>
        </p:nvPicPr>
        <p:blipFill rotWithShape="1">
          <a:blip r:embed="rId3"/>
          <a:srcRect/>
          <a:stretch/>
        </p:blipFill>
        <p:spPr>
          <a:xfrm>
            <a:off x="5698168" y="714374"/>
            <a:ext cx="3101975" cy="3469734"/>
          </a:xfrm>
          <a:prstGeom prst="rect">
            <a:avLst/>
          </a:prstGeom>
          <a:noFill/>
          <a:ln>
            <a:noFill/>
          </a:ln>
          <a:effectLst>
            <a:outerShdw blurRad="292100" dist="139700" dir="2700000" algn="tl" rotWithShape="0">
              <a:srgbClr val="333333">
                <a:alpha val="64705"/>
              </a:srgbClr>
            </a:outerShdw>
          </a:effectLst>
        </p:spPr>
      </p:pic>
      <p:sp>
        <p:nvSpPr>
          <p:cNvPr id="357" name="Google Shape;357;p15"/>
          <p:cNvSpPr/>
          <p:nvPr/>
        </p:nvSpPr>
        <p:spPr>
          <a:xfrm>
            <a:off x="8469976" y="714374"/>
            <a:ext cx="660335" cy="1476375"/>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5"/>
          <p:cNvSpPr txBox="1"/>
          <p:nvPr/>
        </p:nvSpPr>
        <p:spPr>
          <a:xfrm>
            <a:off x="771525" y="685801"/>
            <a:ext cx="4686300" cy="365832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accent2"/>
              </a:buClr>
              <a:buSzPts val="1400"/>
              <a:buFont typeface="Lato"/>
              <a:buChar char="●"/>
            </a:pPr>
            <a:r>
              <a:rPr lang="en" sz="1400" b="0" i="0" u="none" strike="noStrike" cap="none">
                <a:solidFill>
                  <a:schemeClr val="dk1"/>
                </a:solidFill>
                <a:latin typeface="Montserrat"/>
                <a:ea typeface="Montserrat"/>
                <a:cs typeface="Montserrat"/>
                <a:sym typeface="Montserrat"/>
              </a:rPr>
              <a:t>Svaki zadatak se može sastojati od direktno vezanih podzadataka. </a:t>
            </a:r>
            <a:endParaRPr/>
          </a:p>
          <a:p>
            <a:pPr marL="285750" marR="0" lvl="0" indent="-285750" algn="l" rtl="0">
              <a:lnSpc>
                <a:spcPct val="100000"/>
              </a:lnSpc>
              <a:spcBef>
                <a:spcPts val="1600"/>
              </a:spcBef>
              <a:spcAft>
                <a:spcPts val="1600"/>
              </a:spcAft>
              <a:buClr>
                <a:schemeClr val="accent2"/>
              </a:buClr>
              <a:buSzPts val="1400"/>
              <a:buFont typeface="Lato"/>
              <a:buChar char="●"/>
            </a:pPr>
            <a:r>
              <a:rPr lang="en" sz="1400" b="0" i="0" u="none" strike="noStrike" cap="none">
                <a:solidFill>
                  <a:schemeClr val="dk1"/>
                </a:solidFill>
                <a:latin typeface="Montserrat"/>
                <a:ea typeface="Montserrat"/>
                <a:cs typeface="Montserrat"/>
                <a:sym typeface="Montserrat"/>
              </a:rPr>
              <a:t>Unutar detalja možemo vidjeti poruke ostalih članova tima, podzatake i sve detalje koji se tiču zadatka koji nas konkretno zanima.</a:t>
            </a:r>
            <a:endParaRPr/>
          </a:p>
        </p:txBody>
      </p:sp>
      <p:pic>
        <p:nvPicPr>
          <p:cNvPr id="359" name="Google Shape;359;p15"/>
          <p:cNvPicPr preferRelativeResize="0"/>
          <p:nvPr/>
        </p:nvPicPr>
        <p:blipFill rotWithShape="1">
          <a:blip r:embed="rId4"/>
          <a:srcRect/>
          <a:stretch/>
        </p:blipFill>
        <p:spPr>
          <a:xfrm>
            <a:off x="155969" y="2190749"/>
            <a:ext cx="5439183" cy="2789325"/>
          </a:xfrm>
          <a:prstGeom prst="rect">
            <a:avLst/>
          </a:prstGeom>
          <a:noFill/>
          <a:ln>
            <a:noFill/>
          </a:ln>
          <a:effectLst>
            <a:outerShdw blurRad="292100" dist="139700" dir="2700000" algn="tl" rotWithShape="0">
              <a:srgbClr val="333333">
                <a:alpha val="64705"/>
              </a:srgbClr>
            </a:outerShdw>
          </a:effectLst>
        </p:spPr>
      </p:pic>
      <p:sp>
        <p:nvSpPr>
          <p:cNvPr id="360" name="Google Shape;360;p15"/>
          <p:cNvSpPr/>
          <p:nvPr/>
        </p:nvSpPr>
        <p:spPr>
          <a:xfrm>
            <a:off x="-1" y="4762500"/>
            <a:ext cx="771525" cy="381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828675" y="59382"/>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3500" dirty="0">
                <a:solidFill>
                  <a:schemeClr val="dk1"/>
                </a:solidFill>
              </a:rPr>
              <a:t>ZADATAK i</a:t>
            </a:r>
            <a:r>
              <a:rPr lang="en" sz="3500" dirty="0"/>
              <a:t> POD</a:t>
            </a:r>
            <a:r>
              <a:rPr lang="en" sz="3500" dirty="0">
                <a:solidFill>
                  <a:schemeClr val="accent1"/>
                </a:solidFill>
              </a:rPr>
              <a:t>ZADACI</a:t>
            </a:r>
            <a:endParaRPr sz="3500" dirty="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6"/>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06</a:t>
            </a:r>
            <a:endParaRPr/>
          </a:p>
        </p:txBody>
      </p:sp>
      <p:sp>
        <p:nvSpPr>
          <p:cNvPr id="367" name="Google Shape;367;p16"/>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BACKLOG</a:t>
            </a:r>
            <a:endParaRPr/>
          </a:p>
        </p:txBody>
      </p:sp>
      <p:sp>
        <p:nvSpPr>
          <p:cNvPr id="368" name="Google Shape;368;p16"/>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457200" marR="0" lvl="0" indent="-32004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Backlog projekta</a:t>
            </a:r>
            <a:endParaRPr/>
          </a:p>
          <a:p>
            <a:pPr marL="0" lvl="0" indent="0" algn="ctr" rtl="0">
              <a:lnSpc>
                <a:spcPct val="100000"/>
              </a:lnSpc>
              <a:spcBef>
                <a:spcPts val="0"/>
              </a:spcBef>
              <a:spcAft>
                <a:spcPts val="0"/>
              </a:spcAft>
              <a:buSzPts val="1400"/>
              <a:buNone/>
            </a:pPr>
            <a:endParaRPr/>
          </a:p>
        </p:txBody>
      </p:sp>
      <p:pic>
        <p:nvPicPr>
          <p:cNvPr id="369" name="Google Shape;369;p16">
            <a:hlinkClick r:id="rId3"/>
          </p:cNvPr>
          <p:cNvPicPr preferRelativeResize="0"/>
          <p:nvPr/>
        </p:nvPicPr>
        <p:blipFill rotWithShape="1">
          <a:blip r:embed="rId4">
            <a:alphaModFix/>
          </a:blip>
          <a:srcRect t="9800" b="9793"/>
          <a:stretch/>
        </p:blipFill>
        <p:spPr>
          <a:xfrm>
            <a:off x="-1" y="739670"/>
            <a:ext cx="4497050" cy="38847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idx="8"/>
          </p:nvPr>
        </p:nvSpPr>
        <p:spPr>
          <a:xfrm>
            <a:off x="179137" y="611619"/>
            <a:ext cx="4174860" cy="447600"/>
          </a:xfrm>
        </p:spPr>
        <p:txBody>
          <a:bodyPr/>
          <a:lstStyle/>
          <a:p>
            <a:r>
              <a:rPr lang="bs-Latn-BA" dirty="0"/>
              <a:t>BACKLOG </a:t>
            </a:r>
            <a:r>
              <a:rPr lang="bs-Latn-BA" dirty="0">
                <a:solidFill>
                  <a:schemeClr val="bg2"/>
                </a:solidFill>
              </a:rPr>
              <a:t>PROJEKTA</a:t>
            </a:r>
            <a:endParaRPr lang="en-US" dirty="0">
              <a:solidFill>
                <a:schemeClr val="bg2"/>
              </a:solidFill>
            </a:endParaRPr>
          </a:p>
        </p:txBody>
      </p:sp>
      <p:sp>
        <p:nvSpPr>
          <p:cNvPr id="14" name="Google Shape;358;p15"/>
          <p:cNvSpPr txBox="1"/>
          <p:nvPr/>
        </p:nvSpPr>
        <p:spPr>
          <a:xfrm>
            <a:off x="-1" y="1544241"/>
            <a:ext cx="2389225" cy="615463"/>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SzPts val="1400"/>
              <a:buFont typeface="Lato"/>
              <a:buChar char="●"/>
            </a:pPr>
            <a:r>
              <a:rPr lang="bs-Latn-BA" dirty="0">
                <a:solidFill>
                  <a:schemeClr val="dk1"/>
                </a:solidFill>
                <a:latin typeface="Montserrat"/>
                <a:sym typeface="Montserrat"/>
              </a:rPr>
              <a:t>Može se kreirati kao zaseban projekat ili kao dio već postojećeg projekta. </a:t>
            </a:r>
          </a:p>
          <a:p>
            <a:pPr lvl="0">
              <a:buClr>
                <a:schemeClr val="accent2"/>
              </a:buClr>
              <a:buSzPts val="1400"/>
            </a:pPr>
            <a:endParaRPr lang="bs-Latn-BA" dirty="0">
              <a:solidFill>
                <a:schemeClr val="dk1"/>
              </a:solidFill>
              <a:latin typeface="Montserrat"/>
              <a:sym typeface="Montserrat"/>
            </a:endParaRPr>
          </a:p>
          <a:p>
            <a:pPr marL="285750" lvl="0" indent="-285750">
              <a:buClr>
                <a:schemeClr val="accent2"/>
              </a:buClr>
              <a:buSzPts val="1400"/>
              <a:buFont typeface="Lato"/>
              <a:buChar char="●"/>
            </a:pPr>
            <a:r>
              <a:rPr lang="bs-Latn-BA" dirty="0">
                <a:latin typeface="Montserrat" panose="00000500000000000000" pitchFamily="2" charset="0"/>
              </a:rPr>
              <a:t>Upravljanje zadacima (To do, In </a:t>
            </a:r>
            <a:r>
              <a:rPr lang="bs-Latn-BA" dirty="0" err="1">
                <a:latin typeface="Montserrat" panose="00000500000000000000" pitchFamily="2" charset="0"/>
              </a:rPr>
              <a:t>progress</a:t>
            </a:r>
            <a:r>
              <a:rPr lang="bs-Latn-BA" dirty="0">
                <a:latin typeface="Montserrat" panose="00000500000000000000" pitchFamily="2" charset="0"/>
              </a:rPr>
              <a:t>, </a:t>
            </a:r>
            <a:r>
              <a:rPr lang="bs-Latn-BA" dirty="0" err="1">
                <a:latin typeface="Montserrat" panose="00000500000000000000" pitchFamily="2" charset="0"/>
              </a:rPr>
              <a:t>Complete</a:t>
            </a:r>
            <a:r>
              <a:rPr lang="bs-Latn-BA" dirty="0">
                <a:latin typeface="Montserrat" panose="00000500000000000000" pitchFamily="2" charset="0"/>
              </a:rPr>
              <a:t>)</a:t>
            </a:r>
          </a:p>
          <a:p>
            <a:pPr marL="285750" lvl="0" indent="-285750">
              <a:buClr>
                <a:schemeClr val="accent2"/>
              </a:buClr>
              <a:buSzPts val="1400"/>
              <a:buFont typeface="Lato"/>
              <a:buChar char="●"/>
            </a:pPr>
            <a:endParaRPr lang="bs-Latn-BA" dirty="0">
              <a:latin typeface="Montserrat" panose="00000500000000000000" pitchFamily="2" charset="0"/>
            </a:endParaRPr>
          </a:p>
          <a:p>
            <a:pPr marL="285750" lvl="0" indent="-285750">
              <a:buClr>
                <a:schemeClr val="accent2"/>
              </a:buClr>
              <a:buSzPts val="1400"/>
              <a:buFont typeface="Lato"/>
              <a:buChar char="●"/>
            </a:pPr>
            <a:r>
              <a:rPr lang="bs-Latn-BA" dirty="0">
                <a:latin typeface="Montserrat" panose="00000500000000000000" pitchFamily="2" charset="0"/>
              </a:rPr>
              <a:t>Zadatke možemo mijenjati, brisati ili dodavati nove.</a:t>
            </a:r>
          </a:p>
        </p:txBody>
      </p:sp>
      <p:sp>
        <p:nvSpPr>
          <p:cNvPr id="15" name="Google Shape;358;p15"/>
          <p:cNvSpPr txBox="1"/>
          <p:nvPr/>
        </p:nvSpPr>
        <p:spPr>
          <a:xfrm>
            <a:off x="3708355" y="633758"/>
            <a:ext cx="4686300" cy="1637315"/>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SzPts val="1400"/>
              <a:buFont typeface="Lato"/>
              <a:buChar char="●"/>
            </a:pPr>
            <a:r>
              <a:rPr lang="bs-Latn-BA" b="1" dirty="0">
                <a:solidFill>
                  <a:schemeClr val="dk1"/>
                </a:solidFill>
                <a:latin typeface="Montserrat"/>
                <a:ea typeface="Montserrat"/>
                <a:cs typeface="Montserrat"/>
                <a:sym typeface="Montserrat"/>
              </a:rPr>
              <a:t>Definicija</a:t>
            </a:r>
            <a:r>
              <a:rPr lang="bs-Latn-BA" dirty="0">
                <a:solidFill>
                  <a:schemeClr val="dk1"/>
                </a:solidFill>
                <a:latin typeface="Montserrat"/>
                <a:ea typeface="Montserrat"/>
                <a:cs typeface="Montserrat"/>
                <a:sym typeface="Montserrat"/>
              </a:rPr>
              <a:t>: backlog projekta je lista nedovršenih zadataka na projektu. Drugim riječima to je prioritizirana lista neimplementiranih funkcionalnosti projekta.</a:t>
            </a:r>
            <a:endParaRPr lang="en-US" dirty="0">
              <a:latin typeface="Montserrat" panose="00000500000000000000" pitchFamily="2" charset="0"/>
            </a:endParaRPr>
          </a:p>
        </p:txBody>
      </p:sp>
      <p:pic>
        <p:nvPicPr>
          <p:cNvPr id="1027" name="Picture 3"/>
          <p:cNvPicPr>
            <a:picLocks noChangeAspect="1" noChangeArrowheads="1"/>
          </p:cNvPicPr>
          <p:nvPr/>
        </p:nvPicPr>
        <p:blipFill>
          <a:blip r:embed="rId3"/>
          <a:srcRect/>
          <a:stretch/>
        </p:blipFill>
        <p:spPr bwMode="auto">
          <a:xfrm>
            <a:off x="2389224" y="1830200"/>
            <a:ext cx="6575312" cy="2872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Google Shape;357;p15">
            <a:extLst>
              <a:ext uri="{FF2B5EF4-FFF2-40B4-BE49-F238E27FC236}">
                <a16:creationId xmlns:a16="http://schemas.microsoft.com/office/drawing/2014/main" id="{482FB869-705B-223B-9087-96E6622AE71D}"/>
              </a:ext>
            </a:extLst>
          </p:cNvPr>
          <p:cNvSpPr/>
          <p:nvPr/>
        </p:nvSpPr>
        <p:spPr>
          <a:xfrm>
            <a:off x="8448754" y="714374"/>
            <a:ext cx="695246" cy="1476375"/>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161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7"/>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07</a:t>
            </a:r>
            <a:endParaRPr/>
          </a:p>
        </p:txBody>
      </p:sp>
      <p:sp>
        <p:nvSpPr>
          <p:cNvPr id="375" name="Google Shape;375;p17"/>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SPRINT</a:t>
            </a:r>
            <a:endParaRPr/>
          </a:p>
        </p:txBody>
      </p:sp>
      <p:sp>
        <p:nvSpPr>
          <p:cNvPr id="376" name="Google Shape;376;p17"/>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Osnovna jedinica u procesu razvoja</a:t>
            </a:r>
            <a:endParaRPr/>
          </a:p>
          <a:p>
            <a:pPr marL="0" lvl="0" indent="0" algn="ctr" rtl="0">
              <a:lnSpc>
                <a:spcPct val="100000"/>
              </a:lnSpc>
              <a:spcBef>
                <a:spcPts val="0"/>
              </a:spcBef>
              <a:spcAft>
                <a:spcPts val="0"/>
              </a:spcAft>
              <a:buSzPts val="1400"/>
              <a:buNone/>
            </a:pPr>
            <a:endParaRPr/>
          </a:p>
        </p:txBody>
      </p:sp>
      <p:pic>
        <p:nvPicPr>
          <p:cNvPr id="377" name="Google Shape;377;p17"/>
          <p:cNvPicPr preferRelativeResize="0"/>
          <p:nvPr/>
        </p:nvPicPr>
        <p:blipFill rotWithShape="1">
          <a:blip r:embed="rId3">
            <a:alphaModFix/>
          </a:blip>
          <a:srcRect l="15393" t="14260" r="15393" b="14254"/>
          <a:stretch/>
        </p:blipFill>
        <p:spPr>
          <a:xfrm>
            <a:off x="456961" y="775365"/>
            <a:ext cx="3792750" cy="38828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idx="4"/>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bs-Latn-BA" dirty="0"/>
              <a:t>DEFINICIJA </a:t>
            </a:r>
            <a:r>
              <a:rPr lang="bs-Latn-BA" dirty="0">
                <a:solidFill>
                  <a:schemeClr val="accent1"/>
                </a:solidFill>
              </a:rPr>
              <a:t>SPRINTA</a:t>
            </a:r>
            <a:endParaRPr dirty="0">
              <a:solidFill>
                <a:schemeClr val="accent1"/>
              </a:solidFill>
            </a:endParaRPr>
          </a:p>
        </p:txBody>
      </p:sp>
      <p:sp>
        <p:nvSpPr>
          <p:cNvPr id="563" name="Google Shape;563;p32"/>
          <p:cNvSpPr txBox="1">
            <a:spLocks noGrp="1"/>
          </p:cNvSpPr>
          <p:nvPr>
            <p:ph type="subTitle" idx="1"/>
          </p:nvPr>
        </p:nvSpPr>
        <p:spPr>
          <a:xfrm>
            <a:off x="1088296" y="2729739"/>
            <a:ext cx="2400600" cy="98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400" dirty="0"/>
              <a:t>Sprint je </a:t>
            </a:r>
            <a:r>
              <a:rPr lang="en-US" sz="1400" dirty="0" err="1"/>
              <a:t>centralni</a:t>
            </a:r>
            <a:r>
              <a:rPr lang="en-US" sz="1400" dirty="0"/>
              <a:t> </a:t>
            </a:r>
            <a:r>
              <a:rPr lang="en-US" sz="1400" dirty="0" err="1"/>
              <a:t>koncept</a:t>
            </a:r>
            <a:r>
              <a:rPr lang="en-US" sz="1400" dirty="0"/>
              <a:t> Scrum-a, </a:t>
            </a:r>
            <a:r>
              <a:rPr lang="en-US" sz="1400" dirty="0" err="1"/>
              <a:t>trajanjem</a:t>
            </a:r>
            <a:r>
              <a:rPr lang="en-US" sz="1400" dirty="0"/>
              <a:t> </a:t>
            </a:r>
            <a:r>
              <a:rPr lang="en-US" sz="1400" dirty="0" err="1"/>
              <a:t>ograničen</a:t>
            </a:r>
            <a:r>
              <a:rPr lang="en-US" sz="1400" dirty="0"/>
              <a:t> </a:t>
            </a:r>
            <a:r>
              <a:rPr lang="en-US" sz="1400" dirty="0" err="1"/>
              <a:t>na</a:t>
            </a:r>
            <a:r>
              <a:rPr lang="en-US" sz="1400" dirty="0"/>
              <a:t> </a:t>
            </a:r>
            <a:r>
              <a:rPr lang="en-US" sz="1400" dirty="0" err="1"/>
              <a:t>određeni</a:t>
            </a:r>
            <a:r>
              <a:rPr lang="en-US" sz="1400" dirty="0"/>
              <a:t> </a:t>
            </a:r>
            <a:r>
              <a:rPr lang="en-US" sz="1400" dirty="0" err="1"/>
              <a:t>vremenski</a:t>
            </a:r>
            <a:r>
              <a:rPr lang="en-US" sz="1400" dirty="0"/>
              <a:t> period </a:t>
            </a:r>
            <a:r>
              <a:rPr lang="en-US" sz="1400" dirty="0" err="1"/>
              <a:t>tokom</a:t>
            </a:r>
            <a:r>
              <a:rPr lang="en-US" sz="1400" dirty="0"/>
              <a:t> </a:t>
            </a:r>
            <a:r>
              <a:rPr lang="en-US" sz="1400" dirty="0" err="1"/>
              <a:t>kojeg</a:t>
            </a:r>
            <a:r>
              <a:rPr lang="en-US" sz="1400" dirty="0"/>
              <a:t> se </a:t>
            </a:r>
            <a:r>
              <a:rPr lang="en-US" sz="1400" dirty="0" err="1"/>
              <a:t>kreira</a:t>
            </a:r>
            <a:r>
              <a:rPr lang="en-US" sz="1400" dirty="0"/>
              <a:t> </a:t>
            </a:r>
            <a:r>
              <a:rPr lang="en-US" sz="1400" dirty="0" err="1"/>
              <a:t>upotrebljiv</a:t>
            </a:r>
            <a:r>
              <a:rPr lang="en-US" sz="1400" dirty="0"/>
              <a:t>, </a:t>
            </a:r>
            <a:r>
              <a:rPr lang="en-US" sz="1400" dirty="0" err="1"/>
              <a:t>potencijalno</a:t>
            </a:r>
            <a:r>
              <a:rPr lang="en-US" sz="1400" dirty="0"/>
              <a:t> </a:t>
            </a:r>
            <a:r>
              <a:rPr lang="en-US" sz="1400" dirty="0" err="1"/>
              <a:t>isporučiv</a:t>
            </a:r>
            <a:r>
              <a:rPr lang="en-US" sz="1400" dirty="0"/>
              <a:t> </a:t>
            </a:r>
            <a:r>
              <a:rPr lang="en-US" sz="1400" dirty="0" err="1"/>
              <a:t>inkrement</a:t>
            </a:r>
            <a:r>
              <a:rPr lang="en-US" sz="1400" dirty="0"/>
              <a:t> </a:t>
            </a:r>
            <a:r>
              <a:rPr lang="en-US" sz="1400" dirty="0" err="1"/>
              <a:t>proizvoda</a:t>
            </a:r>
            <a:r>
              <a:rPr lang="en-US" sz="1400" dirty="0"/>
              <a:t>. </a:t>
            </a:r>
          </a:p>
        </p:txBody>
      </p:sp>
      <p:sp>
        <p:nvSpPr>
          <p:cNvPr id="565" name="Google Shape;565;p32"/>
          <p:cNvSpPr txBox="1">
            <a:spLocks noGrp="1"/>
          </p:cNvSpPr>
          <p:nvPr>
            <p:ph type="subTitle" idx="3"/>
          </p:nvPr>
        </p:nvSpPr>
        <p:spPr>
          <a:xfrm>
            <a:off x="5641479" y="3130347"/>
            <a:ext cx="2400600" cy="98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400" dirty="0"/>
              <a:t>Period </a:t>
            </a:r>
            <a:r>
              <a:rPr lang="en-US" sz="1400" dirty="0" err="1"/>
              <a:t>trajanja</a:t>
            </a:r>
            <a:r>
              <a:rPr lang="en-US" sz="1400" dirty="0"/>
              <a:t> </a:t>
            </a:r>
            <a:r>
              <a:rPr lang="en-US" sz="1400" dirty="0" err="1"/>
              <a:t>sprinta</a:t>
            </a:r>
            <a:r>
              <a:rPr lang="bs-Latn-BA" sz="1400" dirty="0"/>
              <a:t> </a:t>
            </a:r>
            <a:r>
              <a:rPr lang="en-US" sz="1400" dirty="0"/>
              <a:t>je </a:t>
            </a:r>
            <a:r>
              <a:rPr lang="en-US" sz="1400" dirty="0" err="1"/>
              <a:t>obično</a:t>
            </a:r>
            <a:r>
              <a:rPr lang="en-US" sz="1400" dirty="0"/>
              <a:t> </a:t>
            </a:r>
            <a:r>
              <a:rPr lang="en-US" sz="1400" dirty="0" err="1"/>
              <a:t>između</a:t>
            </a:r>
            <a:r>
              <a:rPr lang="en-US" sz="1400" dirty="0"/>
              <a:t> </a:t>
            </a:r>
            <a:r>
              <a:rPr lang="en-US" sz="1400" dirty="0" err="1"/>
              <a:t>jedne</a:t>
            </a:r>
            <a:r>
              <a:rPr lang="en-US" sz="1400" dirty="0"/>
              <a:t> </a:t>
            </a:r>
            <a:r>
              <a:rPr lang="en-US" sz="1400" dirty="0" err="1"/>
              <a:t>sedmice</a:t>
            </a:r>
            <a:r>
              <a:rPr lang="en-US" sz="1400" dirty="0"/>
              <a:t> </a:t>
            </a:r>
            <a:r>
              <a:rPr lang="en-US" sz="1400" dirty="0" err="1"/>
              <a:t>i</a:t>
            </a:r>
            <a:r>
              <a:rPr lang="en-US" sz="1400" dirty="0"/>
              <a:t> </a:t>
            </a:r>
            <a:r>
              <a:rPr lang="en-US" sz="1400" dirty="0" err="1"/>
              <a:t>jednog</a:t>
            </a:r>
            <a:r>
              <a:rPr lang="en-US" sz="1400" dirty="0"/>
              <a:t> </a:t>
            </a:r>
            <a:r>
              <a:rPr lang="en-US" sz="1400" dirty="0" err="1"/>
              <a:t>mjeseca</a:t>
            </a:r>
            <a:r>
              <a:rPr lang="en-US" sz="1400" dirty="0"/>
              <a:t>. </a:t>
            </a:r>
            <a:endParaRPr sz="1400" dirty="0"/>
          </a:p>
        </p:txBody>
      </p:sp>
      <p:grpSp>
        <p:nvGrpSpPr>
          <p:cNvPr id="566" name="Google Shape;566;p32"/>
          <p:cNvGrpSpPr/>
          <p:nvPr/>
        </p:nvGrpSpPr>
        <p:grpSpPr>
          <a:xfrm>
            <a:off x="1849200" y="1762925"/>
            <a:ext cx="882300" cy="882300"/>
            <a:chOff x="1849200" y="1991525"/>
            <a:chExt cx="882300" cy="882300"/>
          </a:xfrm>
        </p:grpSpPr>
        <p:sp>
          <p:nvSpPr>
            <p:cNvPr id="567" name="Google Shape;567;p32"/>
            <p:cNvSpPr/>
            <p:nvPr/>
          </p:nvSpPr>
          <p:spPr>
            <a:xfrm>
              <a:off x="1849200" y="199152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8" name="Google Shape;568;p32"/>
            <p:cNvGrpSpPr/>
            <p:nvPr/>
          </p:nvGrpSpPr>
          <p:grpSpPr>
            <a:xfrm>
              <a:off x="2029436" y="2172050"/>
              <a:ext cx="522498" cy="521209"/>
              <a:chOff x="6553275" y="3604550"/>
              <a:chExt cx="296975" cy="296175"/>
            </a:xfrm>
          </p:grpSpPr>
          <p:sp>
            <p:nvSpPr>
              <p:cNvPr id="569" name="Google Shape;569;p3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75" name="Google Shape;575;p32"/>
          <p:cNvGrpSpPr/>
          <p:nvPr/>
        </p:nvGrpSpPr>
        <p:grpSpPr>
          <a:xfrm>
            <a:off x="6412662" y="1762925"/>
            <a:ext cx="882300" cy="882300"/>
            <a:chOff x="3492962" y="2130600"/>
            <a:chExt cx="882300" cy="882300"/>
          </a:xfrm>
        </p:grpSpPr>
        <p:sp>
          <p:nvSpPr>
            <p:cNvPr id="576" name="Google Shape;576;p32"/>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7" name="Google Shape;577;p32"/>
            <p:cNvGrpSpPr/>
            <p:nvPr/>
          </p:nvGrpSpPr>
          <p:grpSpPr>
            <a:xfrm>
              <a:off x="3731308" y="2364460"/>
              <a:ext cx="414615" cy="414586"/>
              <a:chOff x="3497300" y="3227275"/>
              <a:chExt cx="296175" cy="296175"/>
            </a:xfrm>
          </p:grpSpPr>
          <p:sp>
            <p:nvSpPr>
              <p:cNvPr id="578" name="Google Shape;578;p3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79" name="Google Shape;579;p3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11388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
          <p:cNvSpPr txBox="1">
            <a:spLocks noGrp="1"/>
          </p:cNvSpPr>
          <p:nvPr>
            <p:ph type="title" idx="21"/>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solidFill>
                  <a:schemeClr val="accent6"/>
                </a:solidFill>
              </a:rPr>
              <a:t>SADRŽAJ </a:t>
            </a:r>
            <a:r>
              <a:rPr lang="en">
                <a:solidFill>
                  <a:schemeClr val="accent1"/>
                </a:solidFill>
              </a:rPr>
              <a:t>PREZENTACIJE</a:t>
            </a:r>
            <a:endParaRPr>
              <a:solidFill>
                <a:schemeClr val="accent1"/>
              </a:solidFill>
            </a:endParaRPr>
          </a:p>
        </p:txBody>
      </p:sp>
      <p:sp>
        <p:nvSpPr>
          <p:cNvPr id="206" name="Google Shape;206;p2"/>
          <p:cNvSpPr txBox="1">
            <a:spLocks noGrp="1"/>
          </p:cNvSpPr>
          <p:nvPr>
            <p:ph type="title"/>
          </p:nvPr>
        </p:nvSpPr>
        <p:spPr>
          <a:xfrm>
            <a:off x="661250" y="2573524"/>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UVOD</a:t>
            </a:r>
            <a:endParaRPr/>
          </a:p>
        </p:txBody>
      </p:sp>
      <p:sp>
        <p:nvSpPr>
          <p:cNvPr id="207" name="Google Shape;207;p2"/>
          <p:cNvSpPr txBox="1">
            <a:spLocks noGrp="1"/>
          </p:cNvSpPr>
          <p:nvPr>
            <p:ph type="subTitle" idx="1"/>
          </p:nvPr>
        </p:nvSpPr>
        <p:spPr>
          <a:xfrm>
            <a:off x="661250" y="2897968"/>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Agilni pristup u Asani, Scrum</a:t>
            </a:r>
            <a:endParaRPr/>
          </a:p>
        </p:txBody>
      </p:sp>
      <p:sp>
        <p:nvSpPr>
          <p:cNvPr id="208" name="Google Shape;208;p2"/>
          <p:cNvSpPr txBox="1">
            <a:spLocks noGrp="1"/>
          </p:cNvSpPr>
          <p:nvPr>
            <p:ph type="title" idx="2"/>
          </p:nvPr>
        </p:nvSpPr>
        <p:spPr>
          <a:xfrm>
            <a:off x="970850" y="2239374"/>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01</a:t>
            </a:r>
            <a:endParaRPr/>
          </a:p>
        </p:txBody>
      </p:sp>
      <p:sp>
        <p:nvSpPr>
          <p:cNvPr id="209" name="Google Shape;209;p2"/>
          <p:cNvSpPr txBox="1">
            <a:spLocks noGrp="1"/>
          </p:cNvSpPr>
          <p:nvPr>
            <p:ph type="title" idx="3"/>
          </p:nvPr>
        </p:nvSpPr>
        <p:spPr>
          <a:xfrm>
            <a:off x="3371700" y="2573524"/>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PROJEKAT</a:t>
            </a:r>
            <a:endParaRPr/>
          </a:p>
        </p:txBody>
      </p:sp>
      <p:sp>
        <p:nvSpPr>
          <p:cNvPr id="210" name="Google Shape;210;p2"/>
          <p:cNvSpPr txBox="1">
            <a:spLocks noGrp="1"/>
          </p:cNvSpPr>
          <p:nvPr>
            <p:ph type="subTitle" idx="4"/>
          </p:nvPr>
        </p:nvSpPr>
        <p:spPr>
          <a:xfrm>
            <a:off x="3371700" y="2897968"/>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Portfolij</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11" name="Google Shape;211;p2"/>
          <p:cNvSpPr txBox="1">
            <a:spLocks noGrp="1"/>
          </p:cNvSpPr>
          <p:nvPr>
            <p:ph type="title" idx="5"/>
          </p:nvPr>
        </p:nvSpPr>
        <p:spPr>
          <a:xfrm>
            <a:off x="3681300" y="2239374"/>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02</a:t>
            </a:r>
            <a:endParaRPr/>
          </a:p>
        </p:txBody>
      </p:sp>
      <p:sp>
        <p:nvSpPr>
          <p:cNvPr id="212" name="Google Shape;212;p2"/>
          <p:cNvSpPr txBox="1">
            <a:spLocks noGrp="1"/>
          </p:cNvSpPr>
          <p:nvPr>
            <p:ph type="title" idx="6"/>
          </p:nvPr>
        </p:nvSpPr>
        <p:spPr>
          <a:xfrm>
            <a:off x="6082150" y="2573524"/>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PROIZVOD</a:t>
            </a:r>
            <a:endParaRPr/>
          </a:p>
        </p:txBody>
      </p:sp>
      <p:sp>
        <p:nvSpPr>
          <p:cNvPr id="213" name="Google Shape;213;p2"/>
          <p:cNvSpPr txBox="1">
            <a:spLocks noGrp="1"/>
          </p:cNvSpPr>
          <p:nvPr>
            <p:ph type="subTitle" idx="7"/>
          </p:nvPr>
        </p:nvSpPr>
        <p:spPr>
          <a:xfrm>
            <a:off x="6082150" y="2897968"/>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Projekat za svaki proizvod</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14" name="Google Shape;214;p2"/>
          <p:cNvSpPr txBox="1">
            <a:spLocks noGrp="1"/>
          </p:cNvSpPr>
          <p:nvPr>
            <p:ph type="title" idx="8"/>
          </p:nvPr>
        </p:nvSpPr>
        <p:spPr>
          <a:xfrm>
            <a:off x="6391750" y="2239374"/>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03</a:t>
            </a:r>
            <a:endParaRPr/>
          </a:p>
        </p:txBody>
      </p:sp>
      <p:sp>
        <p:nvSpPr>
          <p:cNvPr id="215" name="Google Shape;215;p2"/>
          <p:cNvSpPr txBox="1">
            <a:spLocks noGrp="1"/>
          </p:cNvSpPr>
          <p:nvPr>
            <p:ph type="title" idx="9"/>
          </p:nvPr>
        </p:nvSpPr>
        <p:spPr>
          <a:xfrm>
            <a:off x="661250" y="3836962"/>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STORY</a:t>
            </a:r>
            <a:endParaRPr/>
          </a:p>
        </p:txBody>
      </p:sp>
      <p:sp>
        <p:nvSpPr>
          <p:cNvPr id="216" name="Google Shape;216;p2"/>
          <p:cNvSpPr txBox="1">
            <a:spLocks noGrp="1"/>
          </p:cNvSpPr>
          <p:nvPr>
            <p:ph type="subTitle" idx="13"/>
          </p:nvPr>
        </p:nvSpPr>
        <p:spPr>
          <a:xfrm>
            <a:off x="661250" y="4161414"/>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Zadaci u projektu</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17" name="Google Shape;217;p2"/>
          <p:cNvSpPr txBox="1">
            <a:spLocks noGrp="1"/>
          </p:cNvSpPr>
          <p:nvPr>
            <p:ph type="title" idx="14"/>
          </p:nvPr>
        </p:nvSpPr>
        <p:spPr>
          <a:xfrm>
            <a:off x="970850" y="350281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04</a:t>
            </a:r>
            <a:endParaRPr/>
          </a:p>
        </p:txBody>
      </p:sp>
      <p:sp>
        <p:nvSpPr>
          <p:cNvPr id="218" name="Google Shape;218;p2"/>
          <p:cNvSpPr txBox="1">
            <a:spLocks noGrp="1"/>
          </p:cNvSpPr>
          <p:nvPr>
            <p:ph type="title" idx="15"/>
          </p:nvPr>
        </p:nvSpPr>
        <p:spPr>
          <a:xfrm>
            <a:off x="3371700" y="3983137"/>
            <a:ext cx="2492652"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dirty="0"/>
              <a:t>ZADATAK, ROK, DEFINICIJA</a:t>
            </a:r>
            <a:endParaRPr dirty="0"/>
          </a:p>
        </p:txBody>
      </p:sp>
      <p:sp>
        <p:nvSpPr>
          <p:cNvPr id="219" name="Google Shape;219;p2"/>
          <p:cNvSpPr txBox="1">
            <a:spLocks noGrp="1"/>
          </p:cNvSpPr>
          <p:nvPr>
            <p:ph type="subTitle" idx="16"/>
          </p:nvPr>
        </p:nvSpPr>
        <p:spPr>
          <a:xfrm>
            <a:off x="3371700" y="4237981"/>
            <a:ext cx="2492652"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t>Podzadaci unutar story-a svakog zadatka</a:t>
            </a:r>
            <a:endParaRPr dirty="0"/>
          </a:p>
          <a:p>
            <a:pPr marL="0" lvl="0" indent="0" algn="ctr" rtl="0">
              <a:lnSpc>
                <a:spcPct val="100000"/>
              </a:lnSpc>
              <a:spcBef>
                <a:spcPts val="0"/>
              </a:spcBef>
              <a:spcAft>
                <a:spcPts val="0"/>
              </a:spcAft>
              <a:buClr>
                <a:schemeClr val="dk1"/>
              </a:buClr>
              <a:buSzPts val="1100"/>
              <a:buFont typeface="Arial"/>
              <a:buNone/>
            </a:pPr>
            <a:endParaRPr dirty="0"/>
          </a:p>
          <a:p>
            <a:pPr marL="0" lvl="0" indent="0" algn="ctr" rtl="0">
              <a:lnSpc>
                <a:spcPct val="100000"/>
              </a:lnSpc>
              <a:spcBef>
                <a:spcPts val="0"/>
              </a:spcBef>
              <a:spcAft>
                <a:spcPts val="0"/>
              </a:spcAft>
              <a:buClr>
                <a:schemeClr val="dk1"/>
              </a:buClr>
              <a:buSzPts val="1100"/>
              <a:buFont typeface="Arial"/>
              <a:buNone/>
            </a:pPr>
            <a:endParaRPr dirty="0"/>
          </a:p>
        </p:txBody>
      </p:sp>
      <p:sp>
        <p:nvSpPr>
          <p:cNvPr id="220" name="Google Shape;220;p2"/>
          <p:cNvSpPr txBox="1">
            <a:spLocks noGrp="1"/>
          </p:cNvSpPr>
          <p:nvPr>
            <p:ph type="title" idx="17"/>
          </p:nvPr>
        </p:nvSpPr>
        <p:spPr>
          <a:xfrm>
            <a:off x="3681300" y="350281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dirty="0"/>
              <a:t>05</a:t>
            </a:r>
            <a:endParaRPr dirty="0"/>
          </a:p>
        </p:txBody>
      </p:sp>
      <p:sp>
        <p:nvSpPr>
          <p:cNvPr id="221" name="Google Shape;221;p2"/>
          <p:cNvSpPr txBox="1">
            <a:spLocks noGrp="1"/>
          </p:cNvSpPr>
          <p:nvPr>
            <p:ph type="title" idx="18"/>
          </p:nvPr>
        </p:nvSpPr>
        <p:spPr>
          <a:xfrm>
            <a:off x="6082150" y="3836962"/>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BACKLOG</a:t>
            </a:r>
            <a:endParaRPr/>
          </a:p>
        </p:txBody>
      </p:sp>
      <p:sp>
        <p:nvSpPr>
          <p:cNvPr id="222" name="Google Shape;222;p2"/>
          <p:cNvSpPr txBox="1">
            <a:spLocks noGrp="1"/>
          </p:cNvSpPr>
          <p:nvPr>
            <p:ph type="title" idx="20"/>
          </p:nvPr>
        </p:nvSpPr>
        <p:spPr>
          <a:xfrm>
            <a:off x="6391750" y="350281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06</a:t>
            </a:r>
            <a:endParaRPr/>
          </a:p>
        </p:txBody>
      </p:sp>
      <p:sp>
        <p:nvSpPr>
          <p:cNvPr id="223" name="Google Shape;223;p2"/>
          <p:cNvSpPr txBox="1">
            <a:spLocks noGrp="1"/>
          </p:cNvSpPr>
          <p:nvPr>
            <p:ph type="subTitle" idx="19"/>
          </p:nvPr>
        </p:nvSpPr>
        <p:spPr>
          <a:xfrm>
            <a:off x="6082150" y="4161414"/>
            <a:ext cx="2400600" cy="3780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r>
              <a:rPr lang="en"/>
              <a:t>Backlog projekta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5"/>
          <p:cNvSpPr txBox="1"/>
          <p:nvPr/>
        </p:nvSpPr>
        <p:spPr>
          <a:xfrm>
            <a:off x="1769544" y="983223"/>
            <a:ext cx="4686300" cy="1637315"/>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SzPts val="1400"/>
              <a:buFont typeface="Lato"/>
              <a:buChar char="●"/>
            </a:pPr>
            <a:r>
              <a:rPr lang="en-US" dirty="0" err="1">
                <a:solidFill>
                  <a:schemeClr val="dk1"/>
                </a:solidFill>
                <a:latin typeface="Montserrat"/>
                <a:ea typeface="Montserrat"/>
                <a:cs typeface="Montserrat"/>
                <a:sym typeface="Montserrat"/>
              </a:rPr>
              <a:t>Sprintovi</a:t>
            </a:r>
            <a:r>
              <a:rPr lang="en-US" dirty="0">
                <a:solidFill>
                  <a:schemeClr val="dk1"/>
                </a:solidFill>
                <a:latin typeface="Montserrat"/>
                <a:ea typeface="Montserrat"/>
                <a:cs typeface="Montserrat"/>
                <a:sym typeface="Montserrat"/>
              </a:rPr>
              <a:t> u </a:t>
            </a:r>
            <a:r>
              <a:rPr lang="en-US" dirty="0" err="1">
                <a:solidFill>
                  <a:schemeClr val="dk1"/>
                </a:solidFill>
                <a:latin typeface="Montserrat"/>
                <a:ea typeface="Montserrat"/>
                <a:cs typeface="Montserrat"/>
                <a:sym typeface="Montserrat"/>
              </a:rPr>
              <a:t>Asani</a:t>
            </a:r>
            <a:r>
              <a:rPr lang="en-US" dirty="0">
                <a:solidFill>
                  <a:schemeClr val="dk1"/>
                </a:solidFill>
                <a:latin typeface="Montserrat"/>
                <a:ea typeface="Montserrat"/>
                <a:cs typeface="Montserrat"/>
                <a:sym typeface="Montserrat"/>
              </a:rPr>
              <a:t> se </a:t>
            </a:r>
            <a:r>
              <a:rPr lang="en-US" dirty="0" err="1">
                <a:solidFill>
                  <a:schemeClr val="dk1"/>
                </a:solidFill>
                <a:latin typeface="Montserrat"/>
                <a:ea typeface="Montserrat"/>
                <a:cs typeface="Montserrat"/>
                <a:sym typeface="Montserrat"/>
              </a:rPr>
              <a:t>kreiraju</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kao</a:t>
            </a:r>
            <a:r>
              <a:rPr lang="en-US" dirty="0">
                <a:solidFill>
                  <a:schemeClr val="dk1"/>
                </a:solidFill>
                <a:latin typeface="Montserrat"/>
                <a:ea typeface="Montserrat"/>
                <a:cs typeface="Montserrat"/>
                <a:sym typeface="Montserrat"/>
              </a:rPr>
              <a:t> </a:t>
            </a:r>
            <a:r>
              <a:rPr lang="en-US" dirty="0" err="1">
                <a:solidFill>
                  <a:schemeClr val="dk1"/>
                </a:solidFill>
                <a:latin typeface="Montserrat"/>
                <a:ea typeface="Montserrat"/>
                <a:cs typeface="Montserrat"/>
                <a:sym typeface="Montserrat"/>
              </a:rPr>
              <a:t>projekti</a:t>
            </a:r>
            <a:r>
              <a:rPr lang="en-US" dirty="0">
                <a:solidFill>
                  <a:schemeClr val="dk1"/>
                </a:solidFill>
                <a:latin typeface="Montserrat"/>
                <a:ea typeface="Montserrat"/>
                <a:cs typeface="Montserrat"/>
                <a:sym typeface="Montserrat"/>
              </a:rPr>
              <a:t>. </a:t>
            </a:r>
            <a:endParaRPr lang="bs-Latn-BA" dirty="0">
              <a:solidFill>
                <a:schemeClr val="dk1"/>
              </a:solidFill>
              <a:latin typeface="Montserrat"/>
              <a:ea typeface="Montserrat"/>
              <a:cs typeface="Montserrat"/>
              <a:sym typeface="Montserrat"/>
            </a:endParaRPr>
          </a:p>
          <a:p>
            <a:pPr marL="285750" lvl="0" indent="-285750">
              <a:buClr>
                <a:schemeClr val="accent2"/>
              </a:buClr>
              <a:buSzPts val="1400"/>
              <a:buFont typeface="Lato"/>
              <a:buChar char="●"/>
            </a:pPr>
            <a:endParaRPr lang="bs-Latn-BA" dirty="0">
              <a:solidFill>
                <a:schemeClr val="dk1"/>
              </a:solidFill>
              <a:latin typeface="Montserrat"/>
              <a:ea typeface="Montserrat"/>
              <a:cs typeface="Montserrat"/>
              <a:sym typeface="Montserrat"/>
            </a:endParaRPr>
          </a:p>
          <a:p>
            <a:pPr marL="285750" lvl="0" indent="-285750">
              <a:buClr>
                <a:schemeClr val="accent2"/>
              </a:buClr>
              <a:buSzPts val="1400"/>
              <a:buFont typeface="Lato"/>
              <a:buChar char="●"/>
            </a:pPr>
            <a:r>
              <a:rPr lang="en-US" dirty="0">
                <a:solidFill>
                  <a:schemeClr val="dk1"/>
                </a:solidFill>
                <a:latin typeface="Montserrat"/>
                <a:ea typeface="Montserrat"/>
                <a:cs typeface="Montserrat"/>
                <a:sym typeface="Montserrat"/>
              </a:rPr>
              <a:t>Sprint board </a:t>
            </a:r>
            <a:r>
              <a:rPr lang="en-US" dirty="0" err="1">
                <a:solidFill>
                  <a:schemeClr val="dk1"/>
                </a:solidFill>
                <a:latin typeface="Montserrat"/>
                <a:ea typeface="Montserrat"/>
                <a:cs typeface="Montserrat"/>
                <a:sym typeface="Montserrat"/>
              </a:rPr>
              <a:t>sadrži</a:t>
            </a:r>
            <a:r>
              <a:rPr lang="en-US" dirty="0">
                <a:solidFill>
                  <a:schemeClr val="dk1"/>
                </a:solidFill>
                <a:latin typeface="Montserrat"/>
                <a:ea typeface="Montserrat"/>
                <a:cs typeface="Montserrat"/>
                <a:sym typeface="Montserrat"/>
              </a:rPr>
              <a:t> 4 </a:t>
            </a:r>
            <a:r>
              <a:rPr lang="en-US" dirty="0" err="1">
                <a:solidFill>
                  <a:schemeClr val="dk1"/>
                </a:solidFill>
                <a:latin typeface="Montserrat"/>
                <a:ea typeface="Montserrat"/>
                <a:cs typeface="Montserrat"/>
                <a:sym typeface="Montserrat"/>
              </a:rPr>
              <a:t>kolon</a:t>
            </a:r>
            <a:r>
              <a:rPr lang="bs-Latn-BA" dirty="0">
                <a:solidFill>
                  <a:schemeClr val="dk1"/>
                </a:solidFill>
                <a:latin typeface="Montserrat"/>
                <a:ea typeface="Montserrat"/>
                <a:cs typeface="Montserrat"/>
                <a:sym typeface="Montserrat"/>
              </a:rPr>
              <a:t>e</a:t>
            </a:r>
            <a:r>
              <a:rPr lang="en-US" dirty="0">
                <a:solidFill>
                  <a:schemeClr val="dk1"/>
                </a:solidFill>
                <a:latin typeface="Montserrat"/>
                <a:ea typeface="Montserrat"/>
                <a:cs typeface="Montserrat"/>
                <a:sym typeface="Montserrat"/>
              </a:rPr>
              <a:t>: Ready, In progress, Done </a:t>
            </a:r>
            <a:r>
              <a:rPr lang="en-US" dirty="0" err="1">
                <a:solidFill>
                  <a:schemeClr val="dk1"/>
                </a:solidFill>
                <a:latin typeface="Montserrat"/>
                <a:ea typeface="Montserrat"/>
                <a:cs typeface="Montserrat"/>
                <a:sym typeface="Montserrat"/>
              </a:rPr>
              <a:t>i</a:t>
            </a:r>
            <a:r>
              <a:rPr lang="en-US" dirty="0">
                <a:solidFill>
                  <a:schemeClr val="dk1"/>
                </a:solidFill>
                <a:latin typeface="Montserrat"/>
                <a:ea typeface="Montserrat"/>
                <a:cs typeface="Montserrat"/>
                <a:sym typeface="Montserrat"/>
              </a:rPr>
              <a:t> Backlog</a:t>
            </a:r>
            <a:r>
              <a:rPr lang="bs-Latn-BA" dirty="0">
                <a:solidFill>
                  <a:schemeClr val="dk1"/>
                </a:solidFill>
                <a:latin typeface="Montserrat"/>
                <a:ea typeface="Montserrat"/>
                <a:cs typeface="Montserrat"/>
                <a:sym typeface="Montserrat"/>
              </a:rPr>
              <a:t>.</a:t>
            </a:r>
            <a:endParaRPr lang="en-US" dirty="0">
              <a:latin typeface="Montserrat" panose="00000500000000000000" pitchFamily="2" charset="0"/>
            </a:endParaRPr>
          </a:p>
        </p:txBody>
      </p:sp>
      <p:sp>
        <p:nvSpPr>
          <p:cNvPr id="360" name="Google Shape;360;p15"/>
          <p:cNvSpPr/>
          <p:nvPr/>
        </p:nvSpPr>
        <p:spPr>
          <a:xfrm>
            <a:off x="-1" y="4762500"/>
            <a:ext cx="771525" cy="381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1962150" y="222395"/>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3500" dirty="0">
                <a:solidFill>
                  <a:schemeClr val="dk1"/>
                </a:solidFill>
              </a:rPr>
              <a:t>KREIRANJE </a:t>
            </a:r>
            <a:r>
              <a:rPr lang="en" sz="3500" dirty="0">
                <a:solidFill>
                  <a:schemeClr val="accent1"/>
                </a:solidFill>
              </a:rPr>
              <a:t>U ASANI</a:t>
            </a:r>
            <a:endParaRPr sz="3500" dirty="0">
              <a:solidFill>
                <a:schemeClr val="accent1"/>
              </a:solidFill>
            </a:endParaRPr>
          </a:p>
        </p:txBody>
      </p:sp>
      <p:pic>
        <p:nvPicPr>
          <p:cNvPr id="50" name="Picture 49">
            <a:extLst>
              <a:ext uri="{FF2B5EF4-FFF2-40B4-BE49-F238E27FC236}">
                <a16:creationId xmlns:a16="http://schemas.microsoft.com/office/drawing/2014/main" id="{6369DEBA-9332-42FB-BFCD-AD55829254E8}"/>
              </a:ext>
            </a:extLst>
          </p:cNvPr>
          <p:cNvPicPr/>
          <p:nvPr/>
        </p:nvPicPr>
        <p:blipFill>
          <a:blip r:embed="rId3"/>
          <a:srcRect/>
          <a:stretch/>
        </p:blipFill>
        <p:spPr>
          <a:xfrm>
            <a:off x="1167788" y="2107623"/>
            <a:ext cx="6510969" cy="2497428"/>
          </a:xfrm>
          <a:prstGeom prst="rect">
            <a:avLst/>
          </a:prstGeom>
          <a:ln>
            <a:noFill/>
          </a:ln>
          <a:effectLst>
            <a:outerShdw blurRad="292100" dist="139700" dir="2700000" algn="tl" rotWithShape="0">
              <a:srgbClr val="333333">
                <a:alpha val="65000"/>
              </a:srgbClr>
            </a:outerShdw>
          </a:effectLst>
        </p:spPr>
      </p:pic>
      <p:sp>
        <p:nvSpPr>
          <p:cNvPr id="2" name="Google Shape;360;p15">
            <a:extLst>
              <a:ext uri="{FF2B5EF4-FFF2-40B4-BE49-F238E27FC236}">
                <a16:creationId xmlns:a16="http://schemas.microsoft.com/office/drawing/2014/main" id="{C82610CF-4482-7F1D-9B8B-8187D0DC381A}"/>
              </a:ext>
            </a:extLst>
          </p:cNvPr>
          <p:cNvSpPr/>
          <p:nvPr/>
        </p:nvSpPr>
        <p:spPr>
          <a:xfrm>
            <a:off x="8629650" y="3667125"/>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0434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5"/>
          <p:cNvSpPr/>
          <p:nvPr/>
        </p:nvSpPr>
        <p:spPr>
          <a:xfrm>
            <a:off x="-1" y="4762500"/>
            <a:ext cx="771525" cy="381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1028337" y="567502"/>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bs-Latn-BA" sz="3500" dirty="0">
                <a:solidFill>
                  <a:schemeClr val="dk1"/>
                </a:solidFill>
              </a:rPr>
              <a:t>SPRINT</a:t>
            </a:r>
            <a:r>
              <a:rPr lang="en" sz="3500" dirty="0">
                <a:solidFill>
                  <a:schemeClr val="dk1"/>
                </a:solidFill>
              </a:rPr>
              <a:t> </a:t>
            </a:r>
            <a:r>
              <a:rPr lang="bs-Latn-BA" sz="3500" dirty="0">
                <a:solidFill>
                  <a:schemeClr val="accent1"/>
                </a:solidFill>
              </a:rPr>
              <a:t>1</a:t>
            </a:r>
            <a:endParaRPr sz="3500" dirty="0">
              <a:solidFill>
                <a:schemeClr val="accent1"/>
              </a:solidFill>
            </a:endParaRPr>
          </a:p>
        </p:txBody>
      </p:sp>
      <p:sp>
        <p:nvSpPr>
          <p:cNvPr id="2" name="Google Shape;360;p15">
            <a:extLst>
              <a:ext uri="{FF2B5EF4-FFF2-40B4-BE49-F238E27FC236}">
                <a16:creationId xmlns:a16="http://schemas.microsoft.com/office/drawing/2014/main" id="{1C445414-E92D-938A-B36C-98CAFF95AB3B}"/>
              </a:ext>
            </a:extLst>
          </p:cNvPr>
          <p:cNvSpPr/>
          <p:nvPr/>
        </p:nvSpPr>
        <p:spPr>
          <a:xfrm>
            <a:off x="8629649" y="3667125"/>
            <a:ext cx="514351"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576;p32">
            <a:extLst>
              <a:ext uri="{FF2B5EF4-FFF2-40B4-BE49-F238E27FC236}">
                <a16:creationId xmlns:a16="http://schemas.microsoft.com/office/drawing/2014/main" id="{FA1DF80C-727B-0133-C17D-8D94548278FD}"/>
              </a:ext>
            </a:extLst>
          </p:cNvPr>
          <p:cNvSpPr/>
          <p:nvPr/>
        </p:nvSpPr>
        <p:spPr>
          <a:xfrm>
            <a:off x="-1" y="4757798"/>
            <a:ext cx="771525" cy="38100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576;p32">
            <a:extLst>
              <a:ext uri="{FF2B5EF4-FFF2-40B4-BE49-F238E27FC236}">
                <a16:creationId xmlns:a16="http://schemas.microsoft.com/office/drawing/2014/main" id="{BB9A1E94-52D5-4DFB-CE1C-4016272DDFAE}"/>
              </a:ext>
            </a:extLst>
          </p:cNvPr>
          <p:cNvSpPr/>
          <p:nvPr/>
        </p:nvSpPr>
        <p:spPr>
          <a:xfrm>
            <a:off x="8629648" y="676137"/>
            <a:ext cx="514352" cy="1602368"/>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922DE584-8C2D-4288-9660-11EC017EA7B1}"/>
              </a:ext>
            </a:extLst>
          </p:cNvPr>
          <p:cNvPicPr>
            <a:picLocks noChangeAspect="1"/>
          </p:cNvPicPr>
          <p:nvPr/>
        </p:nvPicPr>
        <p:blipFill>
          <a:blip r:embed="rId3"/>
          <a:stretch>
            <a:fillRect/>
          </a:stretch>
        </p:blipFill>
        <p:spPr>
          <a:xfrm>
            <a:off x="801908" y="1320368"/>
            <a:ext cx="7540183" cy="3375654"/>
          </a:xfrm>
          <a:prstGeom prst="rect">
            <a:avLst/>
          </a:prstGeom>
        </p:spPr>
      </p:pic>
    </p:spTree>
    <p:extLst>
      <p:ext uri="{BB962C8B-B14F-4D97-AF65-F5344CB8AC3E}">
        <p14:creationId xmlns:p14="http://schemas.microsoft.com/office/powerpoint/2010/main" val="624904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5"/>
          <p:cNvSpPr/>
          <p:nvPr/>
        </p:nvSpPr>
        <p:spPr>
          <a:xfrm>
            <a:off x="-1" y="4762500"/>
            <a:ext cx="771525" cy="381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1028337" y="567502"/>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bs-Latn-BA" sz="3500" dirty="0">
                <a:solidFill>
                  <a:schemeClr val="dk1"/>
                </a:solidFill>
              </a:rPr>
              <a:t>SPRINT</a:t>
            </a:r>
            <a:r>
              <a:rPr lang="en" sz="3500" dirty="0">
                <a:solidFill>
                  <a:schemeClr val="dk1"/>
                </a:solidFill>
              </a:rPr>
              <a:t> </a:t>
            </a:r>
            <a:r>
              <a:rPr lang="bs-Latn-BA" sz="3500" dirty="0">
                <a:solidFill>
                  <a:schemeClr val="accent1"/>
                </a:solidFill>
              </a:rPr>
              <a:t>2</a:t>
            </a:r>
            <a:endParaRPr sz="3500" dirty="0">
              <a:solidFill>
                <a:schemeClr val="accent1"/>
              </a:solidFill>
            </a:endParaRPr>
          </a:p>
        </p:txBody>
      </p:sp>
      <p:sp>
        <p:nvSpPr>
          <p:cNvPr id="2" name="Google Shape;360;p15">
            <a:extLst>
              <a:ext uri="{FF2B5EF4-FFF2-40B4-BE49-F238E27FC236}">
                <a16:creationId xmlns:a16="http://schemas.microsoft.com/office/drawing/2014/main" id="{1C445414-E92D-938A-B36C-98CAFF95AB3B}"/>
              </a:ext>
            </a:extLst>
          </p:cNvPr>
          <p:cNvSpPr/>
          <p:nvPr/>
        </p:nvSpPr>
        <p:spPr>
          <a:xfrm>
            <a:off x="8629649" y="3667125"/>
            <a:ext cx="514351"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576;p32">
            <a:extLst>
              <a:ext uri="{FF2B5EF4-FFF2-40B4-BE49-F238E27FC236}">
                <a16:creationId xmlns:a16="http://schemas.microsoft.com/office/drawing/2014/main" id="{FA1DF80C-727B-0133-C17D-8D94548278FD}"/>
              </a:ext>
            </a:extLst>
          </p:cNvPr>
          <p:cNvSpPr/>
          <p:nvPr/>
        </p:nvSpPr>
        <p:spPr>
          <a:xfrm>
            <a:off x="-1" y="4757798"/>
            <a:ext cx="771525" cy="38100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576;p32">
            <a:extLst>
              <a:ext uri="{FF2B5EF4-FFF2-40B4-BE49-F238E27FC236}">
                <a16:creationId xmlns:a16="http://schemas.microsoft.com/office/drawing/2014/main" id="{BB9A1E94-52D5-4DFB-CE1C-4016272DDFAE}"/>
              </a:ext>
            </a:extLst>
          </p:cNvPr>
          <p:cNvSpPr/>
          <p:nvPr/>
        </p:nvSpPr>
        <p:spPr>
          <a:xfrm>
            <a:off x="8629648" y="676137"/>
            <a:ext cx="514352" cy="1602368"/>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2D37161E-355E-4646-B37C-4226AE41CA4C}"/>
              </a:ext>
            </a:extLst>
          </p:cNvPr>
          <p:cNvPicPr>
            <a:picLocks noChangeAspect="1"/>
          </p:cNvPicPr>
          <p:nvPr/>
        </p:nvPicPr>
        <p:blipFill>
          <a:blip r:embed="rId3"/>
          <a:stretch>
            <a:fillRect/>
          </a:stretch>
        </p:blipFill>
        <p:spPr>
          <a:xfrm>
            <a:off x="801908" y="1308231"/>
            <a:ext cx="7540183" cy="3375653"/>
          </a:xfrm>
          <a:prstGeom prst="rect">
            <a:avLst/>
          </a:prstGeom>
        </p:spPr>
      </p:pic>
    </p:spTree>
    <p:extLst>
      <p:ext uri="{BB962C8B-B14F-4D97-AF65-F5344CB8AC3E}">
        <p14:creationId xmlns:p14="http://schemas.microsoft.com/office/powerpoint/2010/main" val="18211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5"/>
          <p:cNvSpPr/>
          <p:nvPr/>
        </p:nvSpPr>
        <p:spPr>
          <a:xfrm>
            <a:off x="-1" y="4762500"/>
            <a:ext cx="771525" cy="381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1028337" y="567502"/>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bs-Latn-BA" sz="3500" dirty="0">
                <a:solidFill>
                  <a:schemeClr val="dk1"/>
                </a:solidFill>
              </a:rPr>
              <a:t>SPRINT</a:t>
            </a:r>
            <a:r>
              <a:rPr lang="en" sz="3500" dirty="0">
                <a:solidFill>
                  <a:schemeClr val="dk1"/>
                </a:solidFill>
              </a:rPr>
              <a:t> </a:t>
            </a:r>
            <a:r>
              <a:rPr lang="bs-Latn-BA" sz="3500" dirty="0">
                <a:solidFill>
                  <a:schemeClr val="accent1"/>
                </a:solidFill>
              </a:rPr>
              <a:t>3</a:t>
            </a:r>
            <a:endParaRPr sz="3500" dirty="0">
              <a:solidFill>
                <a:schemeClr val="accent1"/>
              </a:solidFill>
            </a:endParaRPr>
          </a:p>
        </p:txBody>
      </p:sp>
      <p:sp>
        <p:nvSpPr>
          <p:cNvPr id="2" name="Google Shape;360;p15">
            <a:extLst>
              <a:ext uri="{FF2B5EF4-FFF2-40B4-BE49-F238E27FC236}">
                <a16:creationId xmlns:a16="http://schemas.microsoft.com/office/drawing/2014/main" id="{1C445414-E92D-938A-B36C-98CAFF95AB3B}"/>
              </a:ext>
            </a:extLst>
          </p:cNvPr>
          <p:cNvSpPr/>
          <p:nvPr/>
        </p:nvSpPr>
        <p:spPr>
          <a:xfrm>
            <a:off x="8629649" y="3667125"/>
            <a:ext cx="514351"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576;p32">
            <a:extLst>
              <a:ext uri="{FF2B5EF4-FFF2-40B4-BE49-F238E27FC236}">
                <a16:creationId xmlns:a16="http://schemas.microsoft.com/office/drawing/2014/main" id="{FA1DF80C-727B-0133-C17D-8D94548278FD}"/>
              </a:ext>
            </a:extLst>
          </p:cNvPr>
          <p:cNvSpPr/>
          <p:nvPr/>
        </p:nvSpPr>
        <p:spPr>
          <a:xfrm>
            <a:off x="-1" y="4757798"/>
            <a:ext cx="771525" cy="38100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576;p32">
            <a:extLst>
              <a:ext uri="{FF2B5EF4-FFF2-40B4-BE49-F238E27FC236}">
                <a16:creationId xmlns:a16="http://schemas.microsoft.com/office/drawing/2014/main" id="{BB9A1E94-52D5-4DFB-CE1C-4016272DDFAE}"/>
              </a:ext>
            </a:extLst>
          </p:cNvPr>
          <p:cNvSpPr/>
          <p:nvPr/>
        </p:nvSpPr>
        <p:spPr>
          <a:xfrm>
            <a:off x="8629648" y="676137"/>
            <a:ext cx="514352" cy="1602368"/>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E522EE8C-7FF6-4764-A548-909300384613}"/>
              </a:ext>
            </a:extLst>
          </p:cNvPr>
          <p:cNvPicPr>
            <a:picLocks noChangeAspect="1"/>
          </p:cNvPicPr>
          <p:nvPr/>
        </p:nvPicPr>
        <p:blipFill>
          <a:blip r:embed="rId3"/>
          <a:stretch>
            <a:fillRect/>
          </a:stretch>
        </p:blipFill>
        <p:spPr>
          <a:xfrm>
            <a:off x="801908" y="1318516"/>
            <a:ext cx="7540183" cy="3375655"/>
          </a:xfrm>
          <a:prstGeom prst="rect">
            <a:avLst/>
          </a:prstGeom>
        </p:spPr>
      </p:pic>
    </p:spTree>
    <p:extLst>
      <p:ext uri="{BB962C8B-B14F-4D97-AF65-F5344CB8AC3E}">
        <p14:creationId xmlns:p14="http://schemas.microsoft.com/office/powerpoint/2010/main" val="2730058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5"/>
          <p:cNvSpPr/>
          <p:nvPr/>
        </p:nvSpPr>
        <p:spPr>
          <a:xfrm>
            <a:off x="-1" y="4762500"/>
            <a:ext cx="771525" cy="381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1028337" y="567502"/>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bs-Latn-BA" sz="3500" dirty="0">
                <a:solidFill>
                  <a:schemeClr val="dk1"/>
                </a:solidFill>
              </a:rPr>
              <a:t>SPRINT</a:t>
            </a:r>
            <a:r>
              <a:rPr lang="en" sz="3500" dirty="0">
                <a:solidFill>
                  <a:schemeClr val="dk1"/>
                </a:solidFill>
              </a:rPr>
              <a:t> </a:t>
            </a:r>
            <a:r>
              <a:rPr lang="bs-Latn-BA" sz="3500" dirty="0">
                <a:solidFill>
                  <a:schemeClr val="accent1"/>
                </a:solidFill>
              </a:rPr>
              <a:t>4</a:t>
            </a:r>
            <a:endParaRPr sz="3500" dirty="0">
              <a:solidFill>
                <a:schemeClr val="accent1"/>
              </a:solidFill>
            </a:endParaRPr>
          </a:p>
        </p:txBody>
      </p:sp>
      <p:sp>
        <p:nvSpPr>
          <p:cNvPr id="2" name="Google Shape;360;p15">
            <a:extLst>
              <a:ext uri="{FF2B5EF4-FFF2-40B4-BE49-F238E27FC236}">
                <a16:creationId xmlns:a16="http://schemas.microsoft.com/office/drawing/2014/main" id="{1C445414-E92D-938A-B36C-98CAFF95AB3B}"/>
              </a:ext>
            </a:extLst>
          </p:cNvPr>
          <p:cNvSpPr/>
          <p:nvPr/>
        </p:nvSpPr>
        <p:spPr>
          <a:xfrm>
            <a:off x="8629649" y="3667125"/>
            <a:ext cx="514351"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576;p32">
            <a:extLst>
              <a:ext uri="{FF2B5EF4-FFF2-40B4-BE49-F238E27FC236}">
                <a16:creationId xmlns:a16="http://schemas.microsoft.com/office/drawing/2014/main" id="{FA1DF80C-727B-0133-C17D-8D94548278FD}"/>
              </a:ext>
            </a:extLst>
          </p:cNvPr>
          <p:cNvSpPr/>
          <p:nvPr/>
        </p:nvSpPr>
        <p:spPr>
          <a:xfrm>
            <a:off x="-1" y="4757798"/>
            <a:ext cx="771525" cy="38100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576;p32">
            <a:extLst>
              <a:ext uri="{FF2B5EF4-FFF2-40B4-BE49-F238E27FC236}">
                <a16:creationId xmlns:a16="http://schemas.microsoft.com/office/drawing/2014/main" id="{BB9A1E94-52D5-4DFB-CE1C-4016272DDFAE}"/>
              </a:ext>
            </a:extLst>
          </p:cNvPr>
          <p:cNvSpPr/>
          <p:nvPr/>
        </p:nvSpPr>
        <p:spPr>
          <a:xfrm>
            <a:off x="8629648" y="676137"/>
            <a:ext cx="514352" cy="1602368"/>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7E517FC0-F3DF-40F3-9989-5E7CFAA42362}"/>
              </a:ext>
            </a:extLst>
          </p:cNvPr>
          <p:cNvPicPr>
            <a:picLocks noChangeAspect="1"/>
          </p:cNvPicPr>
          <p:nvPr/>
        </p:nvPicPr>
        <p:blipFill>
          <a:blip r:embed="rId3"/>
          <a:stretch>
            <a:fillRect/>
          </a:stretch>
        </p:blipFill>
        <p:spPr>
          <a:xfrm>
            <a:off x="801909" y="1315968"/>
            <a:ext cx="7540182" cy="3356486"/>
          </a:xfrm>
          <a:prstGeom prst="rect">
            <a:avLst/>
          </a:prstGeom>
        </p:spPr>
      </p:pic>
    </p:spTree>
    <p:extLst>
      <p:ext uri="{BB962C8B-B14F-4D97-AF65-F5344CB8AC3E}">
        <p14:creationId xmlns:p14="http://schemas.microsoft.com/office/powerpoint/2010/main" val="2814801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8"/>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08</a:t>
            </a:r>
            <a:endParaRPr/>
          </a:p>
        </p:txBody>
      </p:sp>
      <p:sp>
        <p:nvSpPr>
          <p:cNvPr id="383" name="Google Shape;383;p18"/>
          <p:cNvSpPr txBox="1">
            <a:spLocks noGrp="1"/>
          </p:cNvSpPr>
          <p:nvPr>
            <p:ph type="title"/>
          </p:nvPr>
        </p:nvSpPr>
        <p:spPr>
          <a:xfrm>
            <a:off x="4558010" y="2678625"/>
            <a:ext cx="4591529" cy="872845"/>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dirty="0"/>
              <a:t>KOMPLEKSNOST</a:t>
            </a:r>
            <a:endParaRPr dirty="0"/>
          </a:p>
        </p:txBody>
      </p:sp>
      <p:sp>
        <p:nvSpPr>
          <p:cNvPr id="384" name="Google Shape;384;p18"/>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Definisanje veličine zadatka</a:t>
            </a:r>
            <a:endParaRPr/>
          </a:p>
          <a:p>
            <a:pPr marL="0" lvl="0" indent="0" algn="ctr" rtl="0">
              <a:lnSpc>
                <a:spcPct val="100000"/>
              </a:lnSpc>
              <a:spcBef>
                <a:spcPts val="0"/>
              </a:spcBef>
              <a:spcAft>
                <a:spcPts val="0"/>
              </a:spcAft>
              <a:buSzPts val="1400"/>
              <a:buNone/>
            </a:pPr>
            <a:endParaRPr/>
          </a:p>
        </p:txBody>
      </p:sp>
      <p:pic>
        <p:nvPicPr>
          <p:cNvPr id="385" name="Google Shape;385;p18"/>
          <p:cNvPicPr preferRelativeResize="0"/>
          <p:nvPr/>
        </p:nvPicPr>
        <p:blipFill rotWithShape="1">
          <a:blip r:embed="rId3">
            <a:alphaModFix/>
          </a:blip>
          <a:srcRect l="12586" t="13731" r="12578" b="14711"/>
          <a:stretch/>
        </p:blipFill>
        <p:spPr>
          <a:xfrm>
            <a:off x="312375" y="769150"/>
            <a:ext cx="3824910" cy="39827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26"/>
          <p:cNvPicPr preferRelativeResize="0"/>
          <p:nvPr/>
        </p:nvPicPr>
        <p:blipFill rotWithShape="1">
          <a:blip r:embed="rId3">
            <a:alphaModFix/>
          </a:blip>
          <a:srcRect l="40653" r="6616"/>
          <a:stretch/>
        </p:blipFill>
        <p:spPr>
          <a:xfrm>
            <a:off x="4322970" y="0"/>
            <a:ext cx="4821552" cy="5143500"/>
          </a:xfrm>
          <a:prstGeom prst="rect">
            <a:avLst/>
          </a:prstGeom>
          <a:noFill/>
          <a:ln>
            <a:noFill/>
          </a:ln>
        </p:spPr>
      </p:pic>
      <p:sp>
        <p:nvSpPr>
          <p:cNvPr id="490" name="Google Shape;490;p26"/>
          <p:cNvSpPr txBox="1">
            <a:spLocks noGrp="1"/>
          </p:cNvSpPr>
          <p:nvPr>
            <p:ph type="title"/>
          </p:nvPr>
        </p:nvSpPr>
        <p:spPr>
          <a:xfrm>
            <a:off x="328266" y="284065"/>
            <a:ext cx="4004084" cy="149399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bs-Latn-BA" dirty="0"/>
              <a:t>DEFINICIJA </a:t>
            </a:r>
            <a:r>
              <a:rPr lang="bs-Latn-BA" dirty="0">
                <a:solidFill>
                  <a:schemeClr val="accent1"/>
                </a:solidFill>
              </a:rPr>
              <a:t>KOMPLEKSNOSTI</a:t>
            </a:r>
            <a:endParaRPr dirty="0">
              <a:solidFill>
                <a:schemeClr val="accent1"/>
              </a:solidFill>
            </a:endParaRPr>
          </a:p>
        </p:txBody>
      </p:sp>
      <p:sp>
        <p:nvSpPr>
          <p:cNvPr id="491" name="Google Shape;491;p26"/>
          <p:cNvSpPr txBox="1">
            <a:spLocks noGrp="1"/>
          </p:cNvSpPr>
          <p:nvPr>
            <p:ph type="subTitle" idx="1"/>
          </p:nvPr>
        </p:nvSpPr>
        <p:spPr>
          <a:xfrm>
            <a:off x="537427" y="1474546"/>
            <a:ext cx="2999267" cy="2551358"/>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Font typeface="Lato"/>
              <a:buChar char="●"/>
            </a:pPr>
            <a:r>
              <a:rPr lang="en-US" dirty="0" err="1"/>
              <a:t>Služi</a:t>
            </a:r>
            <a:r>
              <a:rPr lang="en-US" dirty="0"/>
              <a:t> da se </a:t>
            </a:r>
            <a:r>
              <a:rPr lang="en-US" dirty="0" err="1"/>
              <a:t>odredi</a:t>
            </a:r>
            <a:r>
              <a:rPr lang="en-US" dirty="0"/>
              <a:t> </a:t>
            </a:r>
            <a:r>
              <a:rPr lang="en-US" dirty="0" err="1"/>
              <a:t>potreban</a:t>
            </a:r>
            <a:r>
              <a:rPr lang="en-US" dirty="0"/>
              <a:t> </a:t>
            </a:r>
            <a:r>
              <a:rPr lang="en-US" dirty="0" err="1"/>
              <a:t>trud</a:t>
            </a:r>
            <a:r>
              <a:rPr lang="en-US" dirty="0"/>
              <a:t> </a:t>
            </a:r>
            <a:r>
              <a:rPr lang="en-US" dirty="0" err="1"/>
              <a:t>za</a:t>
            </a:r>
            <a:r>
              <a:rPr lang="en-US" dirty="0"/>
              <a:t> </a:t>
            </a:r>
            <a:r>
              <a:rPr lang="en-US" dirty="0" err="1"/>
              <a:t>kompletiranje</a:t>
            </a:r>
            <a:r>
              <a:rPr lang="en-US" dirty="0"/>
              <a:t> </a:t>
            </a:r>
            <a:r>
              <a:rPr lang="en-US" dirty="0" err="1"/>
              <a:t>nekog</a:t>
            </a:r>
            <a:r>
              <a:rPr lang="en-US" dirty="0"/>
              <a:t> story-a.</a:t>
            </a:r>
          </a:p>
          <a:p>
            <a:pPr marL="0" lvl="0" indent="0">
              <a:buClr>
                <a:schemeClr val="accent2"/>
              </a:buClr>
            </a:pPr>
            <a:endParaRPr lang="en-US" dirty="0"/>
          </a:p>
          <a:p>
            <a:pPr marL="285750" indent="-285750">
              <a:spcAft>
                <a:spcPts val="1600"/>
              </a:spcAft>
              <a:buClr>
                <a:schemeClr val="accent2"/>
              </a:buClr>
              <a:buFont typeface="Lato"/>
              <a:buChar char="●"/>
            </a:pPr>
            <a:r>
              <a:rPr lang="en-US" dirty="0" err="1"/>
              <a:t>Količina</a:t>
            </a:r>
            <a:r>
              <a:rPr lang="en-US" dirty="0"/>
              <a:t> </a:t>
            </a:r>
            <a:r>
              <a:rPr lang="en-US" dirty="0" err="1"/>
              <a:t>truda</a:t>
            </a:r>
            <a:r>
              <a:rPr lang="en-US" dirty="0"/>
              <a:t> se </a:t>
            </a:r>
            <a:r>
              <a:rPr lang="en-US" dirty="0" err="1"/>
              <a:t>iskazuje</a:t>
            </a:r>
            <a:r>
              <a:rPr lang="en-US" dirty="0"/>
              <a:t> u </a:t>
            </a:r>
            <a:r>
              <a:rPr lang="en-US" dirty="0" err="1"/>
              <a:t>obliku</a:t>
            </a:r>
            <a:r>
              <a:rPr lang="en-US" dirty="0"/>
              <a:t> </a:t>
            </a:r>
            <a:r>
              <a:rPr lang="en-US" dirty="0" err="1"/>
              <a:t>broja</a:t>
            </a:r>
            <a:r>
              <a:rPr lang="en-US" dirty="0"/>
              <a:t>, </a:t>
            </a:r>
            <a:r>
              <a:rPr lang="en-US" dirty="0" err="1"/>
              <a:t>što</a:t>
            </a:r>
            <a:r>
              <a:rPr lang="en-US" dirty="0"/>
              <a:t> je </a:t>
            </a:r>
            <a:r>
              <a:rPr lang="en-US" dirty="0" err="1"/>
              <a:t>najčešće</a:t>
            </a:r>
            <a:r>
              <a:rPr lang="en-US" dirty="0"/>
              <a:t> </a:t>
            </a:r>
            <a:r>
              <a:rPr lang="en-US" dirty="0" err="1"/>
              <a:t>iz</a:t>
            </a:r>
            <a:r>
              <a:rPr lang="en-US" dirty="0"/>
              <a:t> </a:t>
            </a:r>
            <a:r>
              <a:rPr lang="en-US" dirty="0" err="1"/>
              <a:t>skupa</a:t>
            </a:r>
            <a:r>
              <a:rPr lang="en-US" dirty="0"/>
              <a:t> </a:t>
            </a:r>
            <a:r>
              <a:rPr lang="en-US" dirty="0" err="1"/>
              <a:t>Fibonaccijevih</a:t>
            </a:r>
            <a:r>
              <a:rPr lang="en-US" dirty="0"/>
              <a:t> </a:t>
            </a:r>
            <a:r>
              <a:rPr lang="en-US" dirty="0" err="1"/>
              <a:t>brojeva</a:t>
            </a:r>
            <a:r>
              <a:rPr lang="en-US" dirty="0"/>
              <a:t>.</a:t>
            </a:r>
            <a:endParaRPr lang="bs-Latn-BA" dirty="0"/>
          </a:p>
          <a:p>
            <a:pPr marL="285750" indent="-285750">
              <a:spcAft>
                <a:spcPts val="1600"/>
              </a:spcAft>
              <a:buClr>
                <a:schemeClr val="accent2"/>
              </a:buClr>
              <a:buFont typeface="Lato"/>
              <a:buChar char="●"/>
            </a:pPr>
            <a:r>
              <a:rPr lang="en-US" dirty="0" err="1"/>
              <a:t>Ključna</a:t>
            </a:r>
            <a:r>
              <a:rPr lang="en-US" dirty="0"/>
              <a:t> persona u </a:t>
            </a:r>
            <a:r>
              <a:rPr lang="en-US" dirty="0" err="1"/>
              <a:t>određivanju</a:t>
            </a:r>
            <a:r>
              <a:rPr lang="en-US" dirty="0"/>
              <a:t> </a:t>
            </a:r>
            <a:r>
              <a:rPr lang="en-US" dirty="0" err="1"/>
              <a:t>kompleksnosti</a:t>
            </a:r>
            <a:r>
              <a:rPr lang="en-US" dirty="0"/>
              <a:t> </a:t>
            </a:r>
            <a:r>
              <a:rPr lang="en-US" dirty="0" err="1"/>
              <a:t>jeste</a:t>
            </a:r>
            <a:r>
              <a:rPr lang="en-US" dirty="0"/>
              <a:t> </a:t>
            </a:r>
            <a:r>
              <a:rPr lang="en-US" dirty="0" err="1"/>
              <a:t>produkt</a:t>
            </a:r>
            <a:r>
              <a:rPr lang="en-US" dirty="0"/>
              <a:t> </a:t>
            </a:r>
            <a:r>
              <a:rPr lang="en-US" dirty="0" err="1"/>
              <a:t>menadžer</a:t>
            </a:r>
            <a:r>
              <a:rPr lang="en-US" dirty="0"/>
              <a:t>.</a:t>
            </a:r>
          </a:p>
        </p:txBody>
      </p:sp>
      <p:sp>
        <p:nvSpPr>
          <p:cNvPr id="492" name="Google Shape;492;p26"/>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6"/>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0542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5"/>
          <p:cNvSpPr txBox="1"/>
          <p:nvPr/>
        </p:nvSpPr>
        <p:spPr>
          <a:xfrm>
            <a:off x="778486" y="945663"/>
            <a:ext cx="4686300" cy="1637315"/>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SzPts val="1400"/>
              <a:buFont typeface="Lato"/>
              <a:buChar char="●"/>
            </a:pPr>
            <a:r>
              <a:rPr lang="bs-Latn-BA" dirty="0" err="1">
                <a:solidFill>
                  <a:schemeClr val="dk1"/>
                </a:solidFill>
                <a:latin typeface="Montserrat"/>
                <a:ea typeface="Montserrat"/>
                <a:cs typeface="Montserrat"/>
                <a:sym typeface="Montserrat"/>
              </a:rPr>
              <a:t>Customize</a:t>
            </a:r>
            <a:r>
              <a:rPr lang="bs-Latn-BA" dirty="0">
                <a:solidFill>
                  <a:schemeClr val="dk1"/>
                </a:solidFill>
                <a:latin typeface="Montserrat"/>
                <a:ea typeface="Montserrat"/>
                <a:cs typeface="Montserrat"/>
                <a:sym typeface="Montserrat"/>
              </a:rPr>
              <a:t> </a:t>
            </a:r>
            <a:r>
              <a:rPr lang="bs-Latn-BA" dirty="0">
                <a:solidFill>
                  <a:schemeClr val="dk1"/>
                </a:solidFill>
                <a:latin typeface="Montserrat"/>
                <a:ea typeface="Montserrat"/>
                <a:cs typeface="Montserrat"/>
                <a:sym typeface="Wingdings" panose="05000000000000000000" pitchFamily="2" charset="2"/>
              </a:rPr>
              <a:t> </a:t>
            </a:r>
            <a:r>
              <a:rPr lang="bs-Latn-BA" dirty="0" err="1">
                <a:solidFill>
                  <a:schemeClr val="dk1"/>
                </a:solidFill>
                <a:latin typeface="Montserrat"/>
                <a:ea typeface="Montserrat"/>
                <a:cs typeface="Montserrat"/>
                <a:sym typeface="Wingdings" panose="05000000000000000000" pitchFamily="2" charset="2"/>
              </a:rPr>
              <a:t>Add</a:t>
            </a:r>
            <a:r>
              <a:rPr lang="bs-Latn-BA" dirty="0">
                <a:solidFill>
                  <a:schemeClr val="dk1"/>
                </a:solidFill>
                <a:latin typeface="Montserrat"/>
                <a:ea typeface="Montserrat"/>
                <a:cs typeface="Montserrat"/>
                <a:sym typeface="Wingdings" panose="05000000000000000000" pitchFamily="2" charset="2"/>
              </a:rPr>
              <a:t> </a:t>
            </a:r>
            <a:r>
              <a:rPr lang="bs-Latn-BA" dirty="0" err="1">
                <a:solidFill>
                  <a:schemeClr val="dk1"/>
                </a:solidFill>
                <a:latin typeface="Montserrat"/>
                <a:ea typeface="Montserrat"/>
                <a:cs typeface="Montserrat"/>
                <a:sym typeface="Wingdings" panose="05000000000000000000" pitchFamily="2" charset="2"/>
              </a:rPr>
              <a:t>Custom</a:t>
            </a:r>
            <a:r>
              <a:rPr lang="bs-Latn-BA" dirty="0">
                <a:solidFill>
                  <a:schemeClr val="dk1"/>
                </a:solidFill>
                <a:latin typeface="Montserrat"/>
                <a:ea typeface="Montserrat"/>
                <a:cs typeface="Montserrat"/>
                <a:sym typeface="Wingdings" panose="05000000000000000000" pitchFamily="2" charset="2"/>
              </a:rPr>
              <a:t> </a:t>
            </a:r>
            <a:r>
              <a:rPr lang="bs-Latn-BA" dirty="0" err="1">
                <a:solidFill>
                  <a:schemeClr val="dk1"/>
                </a:solidFill>
                <a:latin typeface="Montserrat"/>
                <a:ea typeface="Montserrat"/>
                <a:cs typeface="Montserrat"/>
                <a:sym typeface="Wingdings" panose="05000000000000000000" pitchFamily="2" charset="2"/>
              </a:rPr>
              <a:t>Field</a:t>
            </a:r>
            <a:endParaRPr lang="en-US" dirty="0">
              <a:solidFill>
                <a:schemeClr val="dk1"/>
              </a:solidFill>
              <a:latin typeface="Montserrat"/>
              <a:ea typeface="Montserrat"/>
              <a:cs typeface="Montserrat"/>
              <a:sym typeface="Montserrat"/>
            </a:endParaRPr>
          </a:p>
          <a:p>
            <a:pPr marL="285750" lvl="0" indent="-285750">
              <a:buClr>
                <a:schemeClr val="accent2"/>
              </a:buClr>
              <a:buSzPts val="1400"/>
              <a:buFont typeface="Lato"/>
              <a:buChar char="●"/>
            </a:pPr>
            <a:r>
              <a:rPr lang="bs-Latn-BA" dirty="0" err="1">
                <a:latin typeface="Montserrat" panose="00000500000000000000" pitchFamily="2" charset="0"/>
              </a:rPr>
              <a:t>Choose</a:t>
            </a:r>
            <a:r>
              <a:rPr lang="bs-Latn-BA" dirty="0">
                <a:latin typeface="Montserrat" panose="00000500000000000000" pitchFamily="2" charset="0"/>
              </a:rPr>
              <a:t> </a:t>
            </a:r>
            <a:r>
              <a:rPr lang="bs-Latn-BA" dirty="0" err="1">
                <a:latin typeface="Montserrat" panose="00000500000000000000" pitchFamily="2" charset="0"/>
              </a:rPr>
              <a:t>from</a:t>
            </a:r>
            <a:r>
              <a:rPr lang="bs-Latn-BA" dirty="0">
                <a:latin typeface="Montserrat" panose="00000500000000000000" pitchFamily="2" charset="0"/>
              </a:rPr>
              <a:t> </a:t>
            </a:r>
            <a:r>
              <a:rPr lang="bs-Latn-BA" dirty="0" err="1">
                <a:latin typeface="Montserrat" panose="00000500000000000000" pitchFamily="2" charset="0"/>
              </a:rPr>
              <a:t>library</a:t>
            </a:r>
            <a:r>
              <a:rPr lang="bs-Latn-BA" dirty="0">
                <a:latin typeface="Montserrat" panose="00000500000000000000" pitchFamily="2" charset="0"/>
              </a:rPr>
              <a:t> </a:t>
            </a:r>
            <a:r>
              <a:rPr lang="bs-Latn-BA" dirty="0">
                <a:latin typeface="Montserrat" panose="00000500000000000000" pitchFamily="2" charset="0"/>
                <a:sym typeface="Wingdings" panose="05000000000000000000" pitchFamily="2" charset="2"/>
              </a:rPr>
              <a:t> </a:t>
            </a:r>
            <a:r>
              <a:rPr lang="bs-Latn-BA" dirty="0" err="1">
                <a:latin typeface="Montserrat" panose="00000500000000000000" pitchFamily="2" charset="0"/>
                <a:sym typeface="Wingdings" panose="05000000000000000000" pitchFamily="2" charset="2"/>
              </a:rPr>
              <a:t>Cost</a:t>
            </a:r>
            <a:endParaRPr lang="bs-Latn-BA" dirty="0">
              <a:latin typeface="Montserrat" panose="00000500000000000000" pitchFamily="2" charset="0"/>
              <a:sym typeface="Wingdings" panose="05000000000000000000" pitchFamily="2" charset="2"/>
            </a:endParaRPr>
          </a:p>
          <a:p>
            <a:pPr marL="285750" lvl="0" indent="-285750">
              <a:buClr>
                <a:schemeClr val="accent2"/>
              </a:buClr>
              <a:buSzPts val="1400"/>
              <a:buFont typeface="Lato"/>
              <a:buChar char="●"/>
            </a:pPr>
            <a:r>
              <a:rPr lang="en-US" dirty="0" err="1">
                <a:latin typeface="Montserrat" panose="00000500000000000000" pitchFamily="2" charset="0"/>
              </a:rPr>
              <a:t>Poslije</a:t>
            </a:r>
            <a:r>
              <a:rPr lang="en-US" dirty="0">
                <a:latin typeface="Montserrat" panose="00000500000000000000" pitchFamily="2" charset="0"/>
              </a:rPr>
              <a:t> toga, u story-u </a:t>
            </a:r>
            <a:r>
              <a:rPr lang="en-US" dirty="0" err="1">
                <a:latin typeface="Montserrat" panose="00000500000000000000" pitchFamily="2" charset="0"/>
              </a:rPr>
              <a:t>će</a:t>
            </a:r>
            <a:r>
              <a:rPr lang="en-US" dirty="0">
                <a:latin typeface="Montserrat" panose="00000500000000000000" pitchFamily="2" charset="0"/>
              </a:rPr>
              <a:t> se </a:t>
            </a:r>
            <a:r>
              <a:rPr lang="en-US" dirty="0" err="1">
                <a:latin typeface="Montserrat" panose="00000500000000000000" pitchFamily="2" charset="0"/>
              </a:rPr>
              <a:t>pojaviti</a:t>
            </a:r>
            <a:r>
              <a:rPr lang="en-US" dirty="0">
                <a:latin typeface="Montserrat" panose="00000500000000000000" pitchFamily="2" charset="0"/>
              </a:rPr>
              <a:t> </a:t>
            </a:r>
            <a:r>
              <a:rPr lang="en-US" dirty="0" err="1">
                <a:latin typeface="Montserrat" panose="00000500000000000000" pitchFamily="2" charset="0"/>
              </a:rPr>
              <a:t>dodatna</a:t>
            </a:r>
            <a:r>
              <a:rPr lang="en-US" dirty="0">
                <a:latin typeface="Montserrat" panose="00000500000000000000" pitchFamily="2" charset="0"/>
              </a:rPr>
              <a:t> </a:t>
            </a:r>
            <a:r>
              <a:rPr lang="en-US" dirty="0" err="1">
                <a:latin typeface="Montserrat" panose="00000500000000000000" pitchFamily="2" charset="0"/>
              </a:rPr>
              <a:t>kolona</a:t>
            </a:r>
            <a:r>
              <a:rPr lang="en-US" dirty="0">
                <a:latin typeface="Montserrat" panose="00000500000000000000" pitchFamily="2" charset="0"/>
              </a:rPr>
              <a:t> </a:t>
            </a:r>
            <a:r>
              <a:rPr lang="en-US" dirty="0" err="1">
                <a:latin typeface="Montserrat" panose="00000500000000000000" pitchFamily="2" charset="0"/>
              </a:rPr>
              <a:t>koju</a:t>
            </a:r>
            <a:r>
              <a:rPr lang="en-US" dirty="0">
                <a:latin typeface="Montserrat" panose="00000500000000000000" pitchFamily="2" charset="0"/>
              </a:rPr>
              <a:t> </a:t>
            </a:r>
            <a:r>
              <a:rPr lang="en-US" dirty="0" err="1">
                <a:latin typeface="Montserrat" panose="00000500000000000000" pitchFamily="2" charset="0"/>
              </a:rPr>
              <a:t>možemo</a:t>
            </a:r>
            <a:r>
              <a:rPr lang="en-US" dirty="0">
                <a:latin typeface="Montserrat" panose="00000500000000000000" pitchFamily="2" charset="0"/>
              </a:rPr>
              <a:t> </a:t>
            </a:r>
            <a:r>
              <a:rPr lang="en-US" dirty="0" err="1">
                <a:latin typeface="Montserrat" panose="00000500000000000000" pitchFamily="2" charset="0"/>
              </a:rPr>
              <a:t>ispunjavati</a:t>
            </a:r>
            <a:r>
              <a:rPr lang="en-US" dirty="0">
                <a:latin typeface="Montserrat" panose="00000500000000000000" pitchFamily="2" charset="0"/>
              </a:rPr>
              <a:t> </a:t>
            </a:r>
            <a:r>
              <a:rPr lang="en-US" dirty="0" err="1">
                <a:latin typeface="Montserrat" panose="00000500000000000000" pitchFamily="2" charset="0"/>
              </a:rPr>
              <a:t>sa</a:t>
            </a:r>
            <a:r>
              <a:rPr lang="en-US" dirty="0">
                <a:latin typeface="Montserrat" panose="00000500000000000000" pitchFamily="2" charset="0"/>
              </a:rPr>
              <a:t> </a:t>
            </a:r>
            <a:r>
              <a:rPr lang="en-US" dirty="0" err="1">
                <a:latin typeface="Montserrat" panose="00000500000000000000" pitchFamily="2" charset="0"/>
              </a:rPr>
              <a:t>nivoima</a:t>
            </a:r>
            <a:r>
              <a:rPr lang="en-US" dirty="0">
                <a:latin typeface="Montserrat" panose="00000500000000000000" pitchFamily="2" charset="0"/>
              </a:rPr>
              <a:t> </a:t>
            </a:r>
            <a:r>
              <a:rPr lang="en-US" dirty="0" err="1">
                <a:latin typeface="Montserrat" panose="00000500000000000000" pitchFamily="2" charset="0"/>
              </a:rPr>
              <a:t>kompleksnosti</a:t>
            </a:r>
            <a:r>
              <a:rPr lang="en-US" dirty="0">
                <a:latin typeface="Montserrat" panose="00000500000000000000" pitchFamily="2" charset="0"/>
              </a:rPr>
              <a:t>.</a:t>
            </a:r>
            <a:endParaRPr dirty="0">
              <a:latin typeface="Montserrat" panose="00000500000000000000" pitchFamily="2" charset="0"/>
            </a:endParaRPr>
          </a:p>
        </p:txBody>
      </p:sp>
      <p:sp>
        <p:nvSpPr>
          <p:cNvPr id="360" name="Google Shape;360;p15"/>
          <p:cNvSpPr/>
          <p:nvPr/>
        </p:nvSpPr>
        <p:spPr>
          <a:xfrm>
            <a:off x="-1" y="4762500"/>
            <a:ext cx="771525" cy="381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5"/>
          <p:cNvSpPr txBox="1">
            <a:spLocks noGrp="1"/>
          </p:cNvSpPr>
          <p:nvPr>
            <p:ph type="title"/>
          </p:nvPr>
        </p:nvSpPr>
        <p:spPr>
          <a:xfrm>
            <a:off x="782034" y="123601"/>
            <a:ext cx="5219700" cy="11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3500" dirty="0">
                <a:solidFill>
                  <a:schemeClr val="dk1"/>
                </a:solidFill>
              </a:rPr>
              <a:t>KREIRANJE </a:t>
            </a:r>
            <a:r>
              <a:rPr lang="en" sz="3500" dirty="0">
                <a:solidFill>
                  <a:schemeClr val="accent1"/>
                </a:solidFill>
              </a:rPr>
              <a:t>U ASANI</a:t>
            </a:r>
            <a:endParaRPr sz="3500" dirty="0">
              <a:solidFill>
                <a:schemeClr val="accent1"/>
              </a:solidFill>
            </a:endParaRPr>
          </a:p>
        </p:txBody>
      </p:sp>
      <p:pic>
        <p:nvPicPr>
          <p:cNvPr id="20" name="Picture 19"/>
          <p:cNvPicPr/>
          <p:nvPr/>
        </p:nvPicPr>
        <p:blipFill>
          <a:blip r:embed="rId3"/>
          <a:srcRect/>
          <a:stretch/>
        </p:blipFill>
        <p:spPr>
          <a:xfrm>
            <a:off x="4708436" y="2510864"/>
            <a:ext cx="4026515" cy="2126826"/>
          </a:xfrm>
          <a:prstGeom prst="rect">
            <a:avLst/>
          </a:prstGeom>
          <a:ln>
            <a:noFill/>
          </a:ln>
          <a:effectLst>
            <a:outerShdw blurRad="292100" dist="139700" dir="2700000" algn="tl" rotWithShape="0">
              <a:srgbClr val="333333">
                <a:alpha val="65000"/>
              </a:srgbClr>
            </a:outerShdw>
          </a:effectLst>
        </p:spPr>
      </p:pic>
      <p:pic>
        <p:nvPicPr>
          <p:cNvPr id="21" name="Picture 20"/>
          <p:cNvPicPr/>
          <p:nvPr/>
        </p:nvPicPr>
        <p:blipFill>
          <a:blip r:embed="rId4"/>
          <a:srcRect/>
          <a:stretch/>
        </p:blipFill>
        <p:spPr>
          <a:xfrm>
            <a:off x="319093" y="2510862"/>
            <a:ext cx="4106251" cy="2126828"/>
          </a:xfrm>
          <a:prstGeom prst="rect">
            <a:avLst/>
          </a:prstGeom>
          <a:ln>
            <a:noFill/>
          </a:ln>
          <a:effectLst>
            <a:outerShdw blurRad="292100" dist="139700" dir="2700000" algn="tl" rotWithShape="0">
              <a:srgbClr val="333333">
                <a:alpha val="65000"/>
              </a:srgbClr>
            </a:outerShdw>
          </a:effectLst>
        </p:spPr>
      </p:pic>
      <p:grpSp>
        <p:nvGrpSpPr>
          <p:cNvPr id="55" name="Google Shape;4860;p56"/>
          <p:cNvGrpSpPr/>
          <p:nvPr/>
        </p:nvGrpSpPr>
        <p:grpSpPr>
          <a:xfrm>
            <a:off x="6022754" y="685801"/>
            <a:ext cx="1668000" cy="1277909"/>
            <a:chOff x="6598259" y="2078634"/>
            <a:chExt cx="868881" cy="684240"/>
          </a:xfrm>
        </p:grpSpPr>
        <p:sp>
          <p:nvSpPr>
            <p:cNvPr id="56" name="Google Shape;4861;p5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4862;p5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4863;p5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4864;p5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4865;p5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4866;p5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 name="Google Shape;4867;p56"/>
            <p:cNvGrpSpPr/>
            <p:nvPr/>
          </p:nvGrpSpPr>
          <p:grpSpPr>
            <a:xfrm>
              <a:off x="6808175" y="2078634"/>
              <a:ext cx="452229" cy="684240"/>
              <a:chOff x="6808175" y="2078634"/>
              <a:chExt cx="452229" cy="684240"/>
            </a:xfrm>
          </p:grpSpPr>
          <p:sp>
            <p:nvSpPr>
              <p:cNvPr id="63" name="Google Shape;4868;p5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4869;p5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4870;p5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4871;p5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4872;p5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4873;p5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4874;p56"/>
              <p:cNvGrpSpPr/>
              <p:nvPr/>
            </p:nvGrpSpPr>
            <p:grpSpPr>
              <a:xfrm>
                <a:off x="6821586" y="2078634"/>
                <a:ext cx="426871" cy="684240"/>
                <a:chOff x="6821586" y="2078634"/>
                <a:chExt cx="426871" cy="684240"/>
              </a:xfrm>
            </p:grpSpPr>
            <p:grpSp>
              <p:nvGrpSpPr>
                <p:cNvPr id="70" name="Google Shape;4875;p56"/>
                <p:cNvGrpSpPr/>
                <p:nvPr/>
              </p:nvGrpSpPr>
              <p:grpSpPr>
                <a:xfrm>
                  <a:off x="6821586" y="2078634"/>
                  <a:ext cx="426871" cy="684240"/>
                  <a:chOff x="6821586" y="2078634"/>
                  <a:chExt cx="426871" cy="684240"/>
                </a:xfrm>
              </p:grpSpPr>
              <p:sp>
                <p:nvSpPr>
                  <p:cNvPr id="77" name="Google Shape;4876;p5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4877;p5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4878;p5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4879;p5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4880;p5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4881;p5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4882;p5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4883;p5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4884;p5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4885;p5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4886;p5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4887;p5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4888;p5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4889;p5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4890;p5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4891;p5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4892;p5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4893;p56"/>
                  <p:cNvSpPr/>
                  <p:nvPr/>
                </p:nvSpPr>
                <p:spPr>
                  <a:xfrm>
                    <a:off x="6850371" y="2105157"/>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4894;p5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4895;p5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4896;p5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4897;p5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4898;p5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4899;p5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4900;p5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2" name="Google Shape;357;p15">
            <a:extLst>
              <a:ext uri="{FF2B5EF4-FFF2-40B4-BE49-F238E27FC236}">
                <a16:creationId xmlns:a16="http://schemas.microsoft.com/office/drawing/2014/main" id="{37F329F0-5B8C-80AC-B60B-163B4DBA73EC}"/>
              </a:ext>
            </a:extLst>
          </p:cNvPr>
          <p:cNvSpPr/>
          <p:nvPr/>
        </p:nvSpPr>
        <p:spPr>
          <a:xfrm>
            <a:off x="8629650" y="3669952"/>
            <a:ext cx="514350" cy="14763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44602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9"/>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09</a:t>
            </a:r>
            <a:endParaRPr/>
          </a:p>
        </p:txBody>
      </p:sp>
      <p:sp>
        <p:nvSpPr>
          <p:cNvPr id="391" name="Google Shape;391;p19"/>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dirty="0"/>
              <a:t>IZVJEŠTAJI</a:t>
            </a:r>
            <a:endParaRPr dirty="0"/>
          </a:p>
        </p:txBody>
      </p:sp>
      <p:sp>
        <p:nvSpPr>
          <p:cNvPr id="392" name="Google Shape;392;p19"/>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Završeni, nezavršeni zadaci, projekti</a:t>
            </a:r>
            <a:endParaRPr/>
          </a:p>
          <a:p>
            <a:pPr marL="0" lvl="0" indent="0" algn="ctr" rtl="0">
              <a:lnSpc>
                <a:spcPct val="100000"/>
              </a:lnSpc>
              <a:spcBef>
                <a:spcPts val="0"/>
              </a:spcBef>
              <a:spcAft>
                <a:spcPts val="0"/>
              </a:spcAft>
              <a:buSzPts val="1400"/>
              <a:buNone/>
            </a:pPr>
            <a:endParaRPr/>
          </a:p>
        </p:txBody>
      </p:sp>
      <p:pic>
        <p:nvPicPr>
          <p:cNvPr id="393" name="Google Shape;393;p19"/>
          <p:cNvPicPr preferRelativeResize="0"/>
          <p:nvPr/>
        </p:nvPicPr>
        <p:blipFill rotWithShape="1">
          <a:blip r:embed="rId3">
            <a:alphaModFix/>
          </a:blip>
          <a:srcRect l="9975" t="12586" r="9959" b="12585"/>
          <a:stretch/>
        </p:blipFill>
        <p:spPr>
          <a:xfrm>
            <a:off x="722226" y="535790"/>
            <a:ext cx="3605174" cy="43584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15"/>
          <p:cNvSpPr/>
          <p:nvPr/>
        </p:nvSpPr>
        <p:spPr>
          <a:xfrm>
            <a:off x="8629650" y="3667125"/>
            <a:ext cx="514350" cy="1476375"/>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5"/>
          <p:cNvSpPr txBox="1"/>
          <p:nvPr/>
        </p:nvSpPr>
        <p:spPr>
          <a:xfrm>
            <a:off x="2191679" y="372198"/>
            <a:ext cx="4686300" cy="938784"/>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accent2"/>
              </a:buClr>
              <a:buSzPts val="1400"/>
              <a:buFont typeface="Lato"/>
              <a:buChar char="●"/>
            </a:pPr>
            <a:r>
              <a:rPr lang="bs-Latn-BA" dirty="0">
                <a:latin typeface="Montserrat" panose="00000500000000000000" pitchFamily="2" charset="-18"/>
                <a:ea typeface="Calibri" panose="020F0502020204030204" pitchFamily="34" charset="0"/>
                <a:cs typeface="Times New Roman" panose="02020603050405020304" pitchFamily="18" charset="0"/>
              </a:rPr>
              <a:t>I</a:t>
            </a:r>
            <a:r>
              <a:rPr lang="bs-Latn-BA" dirty="0">
                <a:effectLst/>
                <a:latin typeface="Montserrat" panose="00000500000000000000" pitchFamily="2" charset="-18"/>
                <a:ea typeface="Calibri" panose="020F0502020204030204" pitchFamily="34" charset="0"/>
                <a:cs typeface="Times New Roman" panose="02020603050405020304" pitchFamily="18" charset="0"/>
              </a:rPr>
              <a:t>zvještaji se odnose na proces generisanja i pregleda podataka o napretku i statusu rada.</a:t>
            </a:r>
          </a:p>
          <a:p>
            <a:pPr marL="285750" indent="-285750">
              <a:buClr>
                <a:schemeClr val="accent2"/>
              </a:buClr>
              <a:buSzPts val="1400"/>
              <a:buFont typeface="Lato"/>
              <a:buChar char="●"/>
            </a:pPr>
            <a:r>
              <a:rPr lang="bs-Latn-BA" dirty="0">
                <a:effectLst/>
                <a:latin typeface="Montserrat" panose="00000500000000000000" pitchFamily="2" charset="-18"/>
                <a:ea typeface="Calibri" panose="020F0502020204030204" pitchFamily="34" charset="0"/>
                <a:cs typeface="Times New Roman" panose="02020603050405020304" pitchFamily="18" charset="0"/>
              </a:rPr>
              <a:t>Izvještaji su veoma korisni za:</a:t>
            </a:r>
            <a:endParaRPr lang="hr-HR" dirty="0">
              <a:effectLst/>
              <a:latin typeface="Montserrat" panose="00000500000000000000" pitchFamily="2" charset="-18"/>
              <a:ea typeface="Calibri" panose="020F0502020204030204" pitchFamily="34" charset="0"/>
              <a:cs typeface="Times New Roman" panose="02020603050405020304" pitchFamily="18" charset="0"/>
            </a:endParaRPr>
          </a:p>
          <a:p>
            <a:pPr marL="285750" marR="0" lvl="0" indent="-285750" algn="l" rtl="0">
              <a:lnSpc>
                <a:spcPct val="100000"/>
              </a:lnSpc>
              <a:spcBef>
                <a:spcPts val="0"/>
              </a:spcBef>
              <a:spcAft>
                <a:spcPts val="0"/>
              </a:spcAft>
              <a:buClr>
                <a:schemeClr val="accent2"/>
              </a:buClr>
              <a:buSzPts val="1400"/>
              <a:buFont typeface="Lato"/>
              <a:buChar char="●"/>
            </a:pPr>
            <a:endParaRPr dirty="0">
              <a:latin typeface="Montserrat" panose="00000500000000000000" pitchFamily="2" charset="-18"/>
            </a:endParaRPr>
          </a:p>
        </p:txBody>
      </p:sp>
      <p:sp>
        <p:nvSpPr>
          <p:cNvPr id="360" name="Google Shape;360;p15"/>
          <p:cNvSpPr/>
          <p:nvPr/>
        </p:nvSpPr>
        <p:spPr>
          <a:xfrm>
            <a:off x="-1" y="4762500"/>
            <a:ext cx="771525" cy="381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itle 2">
            <a:extLst>
              <a:ext uri="{FF2B5EF4-FFF2-40B4-BE49-F238E27FC236}">
                <a16:creationId xmlns:a16="http://schemas.microsoft.com/office/drawing/2014/main" id="{9326E3B0-B674-70CA-78AD-1EC6C7C9DAF1}"/>
              </a:ext>
            </a:extLst>
          </p:cNvPr>
          <p:cNvSpPr>
            <a:spLocks noGrp="1"/>
          </p:cNvSpPr>
          <p:nvPr>
            <p:ph type="title"/>
          </p:nvPr>
        </p:nvSpPr>
        <p:spPr>
          <a:xfrm>
            <a:off x="385761" y="1754809"/>
            <a:ext cx="2238542" cy="431074"/>
          </a:xfrm>
        </p:spPr>
        <p:txBody>
          <a:bodyPr/>
          <a:lstStyle/>
          <a:p>
            <a:pPr marL="285750" indent="-285750" algn="l">
              <a:buFont typeface="Wingdings" panose="05000000000000000000" pitchFamily="2" charset="2"/>
              <a:buChar char="ü"/>
            </a:pPr>
            <a:r>
              <a:rPr lang="bs-Latn-BA" sz="1400" dirty="0">
                <a:effectLst/>
                <a:latin typeface="Montserrat" panose="00000500000000000000" pitchFamily="2" charset="-18"/>
                <a:ea typeface="Calibri" panose="020F0502020204030204" pitchFamily="34" charset="0"/>
                <a:cs typeface="Times New Roman" panose="02020603050405020304" pitchFamily="18" charset="0"/>
              </a:rPr>
              <a:t> praćenje napretka</a:t>
            </a:r>
            <a:endParaRPr lang="hr-HR" sz="1400" dirty="0"/>
          </a:p>
        </p:txBody>
      </p:sp>
      <p:sp>
        <p:nvSpPr>
          <p:cNvPr id="4" name="Title 2">
            <a:extLst>
              <a:ext uri="{FF2B5EF4-FFF2-40B4-BE49-F238E27FC236}">
                <a16:creationId xmlns:a16="http://schemas.microsoft.com/office/drawing/2014/main" id="{C5D80B52-5CDA-177C-8D17-4710FFB0EB41}"/>
              </a:ext>
            </a:extLst>
          </p:cNvPr>
          <p:cNvSpPr txBox="1">
            <a:spLocks/>
          </p:cNvSpPr>
          <p:nvPr/>
        </p:nvSpPr>
        <p:spPr>
          <a:xfrm>
            <a:off x="385761" y="2256030"/>
            <a:ext cx="3781156" cy="4441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Sarala"/>
              <a:buNone/>
              <a:defRPr sz="2000" b="1" i="0" u="none" strike="noStrike" cap="none">
                <a:solidFill>
                  <a:schemeClr val="dk2"/>
                </a:solidFill>
                <a:latin typeface="Sarala"/>
                <a:ea typeface="Sarala"/>
                <a:cs typeface="Sarala"/>
                <a:sym typeface="Sarala"/>
              </a:defRPr>
            </a:lvl1pPr>
            <a:lvl2pPr marR="0" lvl="1"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9pPr>
          </a:lstStyle>
          <a:p>
            <a:pPr marL="285750" indent="-285750" algn="l">
              <a:buFont typeface="Wingdings" panose="05000000000000000000" pitchFamily="2" charset="2"/>
              <a:buChar char="ü"/>
            </a:pPr>
            <a:r>
              <a:rPr lang="bs-Latn-BA" sz="1400" dirty="0">
                <a:solidFill>
                  <a:schemeClr val="bg2"/>
                </a:solidFill>
                <a:latin typeface="Montserrat" panose="00000500000000000000" pitchFamily="2" charset="-18"/>
                <a:ea typeface="Calibri" panose="020F0502020204030204" pitchFamily="34" charset="0"/>
                <a:cs typeface="Times New Roman" panose="02020603050405020304" pitchFamily="18" charset="0"/>
              </a:rPr>
              <a:t>  identifikovanje trendova</a:t>
            </a:r>
            <a:endParaRPr lang="hr-HR" sz="1400" dirty="0">
              <a:solidFill>
                <a:schemeClr val="bg2"/>
              </a:solidFill>
            </a:endParaRPr>
          </a:p>
        </p:txBody>
      </p:sp>
      <p:sp>
        <p:nvSpPr>
          <p:cNvPr id="5" name="Title 2">
            <a:extLst>
              <a:ext uri="{FF2B5EF4-FFF2-40B4-BE49-F238E27FC236}">
                <a16:creationId xmlns:a16="http://schemas.microsoft.com/office/drawing/2014/main" id="{4AAB9EAA-ABF6-3D32-8D0D-45FAFF5F6344}"/>
              </a:ext>
            </a:extLst>
          </p:cNvPr>
          <p:cNvSpPr txBox="1">
            <a:spLocks/>
          </p:cNvSpPr>
          <p:nvPr/>
        </p:nvSpPr>
        <p:spPr>
          <a:xfrm>
            <a:off x="385761" y="2841736"/>
            <a:ext cx="3781156" cy="774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Sarala"/>
              <a:buNone/>
              <a:defRPr sz="2000" b="1" i="0" u="none" strike="noStrike" cap="none">
                <a:solidFill>
                  <a:schemeClr val="dk2"/>
                </a:solidFill>
                <a:latin typeface="Sarala"/>
                <a:ea typeface="Sarala"/>
                <a:cs typeface="Sarala"/>
                <a:sym typeface="Sarala"/>
              </a:defRPr>
            </a:lvl1pPr>
            <a:lvl2pPr marR="0" lvl="1"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1800"/>
              <a:buFont typeface="Sarala"/>
              <a:buNone/>
              <a:defRPr sz="1800" b="0" i="0" u="none" strike="noStrike" cap="none">
                <a:solidFill>
                  <a:schemeClr val="dk2"/>
                </a:solidFill>
                <a:latin typeface="Sarala"/>
                <a:ea typeface="Sarala"/>
                <a:cs typeface="Sarala"/>
                <a:sym typeface="Sarala"/>
              </a:defRPr>
            </a:lvl9pPr>
          </a:lstStyle>
          <a:p>
            <a:pPr marL="285750" indent="-285750" algn="l">
              <a:buFont typeface="Wingdings" panose="05000000000000000000" pitchFamily="2" charset="2"/>
              <a:buChar char="ü"/>
            </a:pPr>
            <a:r>
              <a:rPr lang="bs-Latn-BA" sz="1400" dirty="0">
                <a:latin typeface="Montserrat" panose="00000500000000000000" pitchFamily="2" charset="-18"/>
                <a:ea typeface="Calibri" panose="020F0502020204030204" pitchFamily="34" charset="0"/>
                <a:cs typeface="Times New Roman" panose="02020603050405020304" pitchFamily="18" charset="0"/>
              </a:rPr>
              <a:t>mjerenje performansi kako projekta, tako i tima koji radi na projektu. </a:t>
            </a:r>
            <a:endParaRPr lang="hr-HR" sz="1400" dirty="0"/>
          </a:p>
        </p:txBody>
      </p:sp>
      <p:pic>
        <p:nvPicPr>
          <p:cNvPr id="7" name="Picture 6">
            <a:extLst>
              <a:ext uri="{FF2B5EF4-FFF2-40B4-BE49-F238E27FC236}">
                <a16:creationId xmlns:a16="http://schemas.microsoft.com/office/drawing/2014/main" id="{2E7DDBE7-2459-4218-A079-5F857D225F18}"/>
              </a:ext>
            </a:extLst>
          </p:cNvPr>
          <p:cNvPicPr>
            <a:picLocks noChangeAspect="1"/>
          </p:cNvPicPr>
          <p:nvPr/>
        </p:nvPicPr>
        <p:blipFill>
          <a:blip r:embed="rId3"/>
          <a:stretch>
            <a:fillRect/>
          </a:stretch>
        </p:blipFill>
        <p:spPr>
          <a:xfrm>
            <a:off x="3855318" y="1452560"/>
            <a:ext cx="5195332" cy="2875599"/>
          </a:xfrm>
          <a:prstGeom prst="rect">
            <a:avLst/>
          </a:prstGeom>
          <a:effectLst>
            <a:outerShdw blurRad="292100" dist="139700" dir="2700000" algn="tl" rotWithShape="0">
              <a:prstClr val="black">
                <a:alpha val="65000"/>
              </a:prstClr>
            </a:outerShdw>
          </a:effectLst>
        </p:spPr>
      </p:pic>
    </p:spTree>
    <p:extLst>
      <p:ext uri="{BB962C8B-B14F-4D97-AF65-F5344CB8AC3E}">
        <p14:creationId xmlns:p14="http://schemas.microsoft.com/office/powerpoint/2010/main" val="246110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
          <p:cNvSpPr txBox="1">
            <a:spLocks noGrp="1"/>
          </p:cNvSpPr>
          <p:nvPr>
            <p:ph type="title" idx="21"/>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solidFill>
                  <a:schemeClr val="accent6"/>
                </a:solidFill>
              </a:rPr>
              <a:t>SADRŽAJ </a:t>
            </a:r>
            <a:r>
              <a:rPr lang="en">
                <a:solidFill>
                  <a:schemeClr val="accent1"/>
                </a:solidFill>
              </a:rPr>
              <a:t>PREZENTACIJE</a:t>
            </a:r>
            <a:endParaRPr>
              <a:solidFill>
                <a:schemeClr val="accent1"/>
              </a:solidFill>
            </a:endParaRPr>
          </a:p>
        </p:txBody>
      </p:sp>
      <p:sp>
        <p:nvSpPr>
          <p:cNvPr id="229" name="Google Shape;229;p3"/>
          <p:cNvSpPr txBox="1">
            <a:spLocks noGrp="1"/>
          </p:cNvSpPr>
          <p:nvPr>
            <p:ph type="title"/>
          </p:nvPr>
        </p:nvSpPr>
        <p:spPr>
          <a:xfrm>
            <a:off x="2136482" y="2573524"/>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SPRINT</a:t>
            </a:r>
            <a:endParaRPr/>
          </a:p>
        </p:txBody>
      </p:sp>
      <p:sp>
        <p:nvSpPr>
          <p:cNvPr id="230" name="Google Shape;230;p3"/>
          <p:cNvSpPr txBox="1">
            <a:spLocks noGrp="1"/>
          </p:cNvSpPr>
          <p:nvPr>
            <p:ph type="subTitle" idx="1"/>
          </p:nvPr>
        </p:nvSpPr>
        <p:spPr>
          <a:xfrm>
            <a:off x="2136482" y="2897968"/>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Osnovna jedinica u procesu razvoja</a:t>
            </a:r>
            <a:endParaRPr/>
          </a:p>
        </p:txBody>
      </p:sp>
      <p:sp>
        <p:nvSpPr>
          <p:cNvPr id="231" name="Google Shape;231;p3"/>
          <p:cNvSpPr txBox="1">
            <a:spLocks noGrp="1"/>
          </p:cNvSpPr>
          <p:nvPr>
            <p:ph type="title" idx="2"/>
          </p:nvPr>
        </p:nvSpPr>
        <p:spPr>
          <a:xfrm>
            <a:off x="2446082" y="2239374"/>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07</a:t>
            </a:r>
            <a:endParaRPr/>
          </a:p>
        </p:txBody>
      </p:sp>
      <p:sp>
        <p:nvSpPr>
          <p:cNvPr id="232" name="Google Shape;232;p3"/>
          <p:cNvSpPr txBox="1">
            <a:spLocks noGrp="1"/>
          </p:cNvSpPr>
          <p:nvPr>
            <p:ph type="title" idx="3"/>
          </p:nvPr>
        </p:nvSpPr>
        <p:spPr>
          <a:xfrm>
            <a:off x="4846932" y="2573524"/>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KOMPLEKSNOST</a:t>
            </a:r>
            <a:endParaRPr/>
          </a:p>
        </p:txBody>
      </p:sp>
      <p:sp>
        <p:nvSpPr>
          <p:cNvPr id="233" name="Google Shape;233;p3"/>
          <p:cNvSpPr txBox="1">
            <a:spLocks noGrp="1"/>
          </p:cNvSpPr>
          <p:nvPr>
            <p:ph type="subTitle" idx="4"/>
          </p:nvPr>
        </p:nvSpPr>
        <p:spPr>
          <a:xfrm>
            <a:off x="4846932" y="2897968"/>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Definisanje veličine zadatka</a:t>
            </a: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34" name="Google Shape;234;p3"/>
          <p:cNvSpPr txBox="1">
            <a:spLocks noGrp="1"/>
          </p:cNvSpPr>
          <p:nvPr>
            <p:ph type="title" idx="5"/>
          </p:nvPr>
        </p:nvSpPr>
        <p:spPr>
          <a:xfrm>
            <a:off x="5156532" y="2239374"/>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08</a:t>
            </a:r>
            <a:endParaRPr/>
          </a:p>
        </p:txBody>
      </p:sp>
      <p:sp>
        <p:nvSpPr>
          <p:cNvPr id="235" name="Google Shape;235;p3"/>
          <p:cNvSpPr txBox="1">
            <a:spLocks noGrp="1"/>
          </p:cNvSpPr>
          <p:nvPr>
            <p:ph type="title" idx="9"/>
          </p:nvPr>
        </p:nvSpPr>
        <p:spPr>
          <a:xfrm>
            <a:off x="2136482" y="3836962"/>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IZVJEŠTAJI</a:t>
            </a:r>
            <a:endParaRPr/>
          </a:p>
        </p:txBody>
      </p:sp>
      <p:sp>
        <p:nvSpPr>
          <p:cNvPr id="236" name="Google Shape;236;p3"/>
          <p:cNvSpPr txBox="1">
            <a:spLocks noGrp="1"/>
          </p:cNvSpPr>
          <p:nvPr>
            <p:ph type="subTitle" idx="13"/>
          </p:nvPr>
        </p:nvSpPr>
        <p:spPr>
          <a:xfrm>
            <a:off x="2136482" y="4161414"/>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Završeni, nezavršeni zadaci, projekti</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37" name="Google Shape;237;p3"/>
          <p:cNvSpPr txBox="1">
            <a:spLocks noGrp="1"/>
          </p:cNvSpPr>
          <p:nvPr>
            <p:ph type="title" idx="14"/>
          </p:nvPr>
        </p:nvSpPr>
        <p:spPr>
          <a:xfrm>
            <a:off x="2446082" y="350281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09</a:t>
            </a:r>
            <a:endParaRPr/>
          </a:p>
        </p:txBody>
      </p:sp>
      <p:sp>
        <p:nvSpPr>
          <p:cNvPr id="238" name="Google Shape;238;p3"/>
          <p:cNvSpPr txBox="1">
            <a:spLocks noGrp="1"/>
          </p:cNvSpPr>
          <p:nvPr>
            <p:ph type="title" idx="15"/>
          </p:nvPr>
        </p:nvSpPr>
        <p:spPr>
          <a:xfrm>
            <a:off x="4846932" y="3836962"/>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KORISNE OPCIJE</a:t>
            </a:r>
            <a:endParaRPr/>
          </a:p>
        </p:txBody>
      </p:sp>
      <p:sp>
        <p:nvSpPr>
          <p:cNvPr id="239" name="Google Shape;239;p3"/>
          <p:cNvSpPr txBox="1">
            <a:spLocks noGrp="1"/>
          </p:cNvSpPr>
          <p:nvPr>
            <p:ph type="subTitle" idx="16"/>
          </p:nvPr>
        </p:nvSpPr>
        <p:spPr>
          <a:xfrm>
            <a:off x="4846932" y="4161414"/>
            <a:ext cx="2492652"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Asana</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40" name="Google Shape;240;p3"/>
          <p:cNvSpPr txBox="1">
            <a:spLocks noGrp="1"/>
          </p:cNvSpPr>
          <p:nvPr>
            <p:ph type="title" idx="17"/>
          </p:nvPr>
        </p:nvSpPr>
        <p:spPr>
          <a:xfrm>
            <a:off x="5156532" y="350281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10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F11B-7700-C689-A830-48B9EA6A1E23}"/>
              </a:ext>
            </a:extLst>
          </p:cNvPr>
          <p:cNvSpPr>
            <a:spLocks noGrp="1"/>
          </p:cNvSpPr>
          <p:nvPr>
            <p:ph type="title"/>
          </p:nvPr>
        </p:nvSpPr>
        <p:spPr>
          <a:xfrm>
            <a:off x="485293" y="163383"/>
            <a:ext cx="7950000" cy="447600"/>
          </a:xfrm>
        </p:spPr>
        <p:txBody>
          <a:bodyPr/>
          <a:lstStyle/>
          <a:p>
            <a:r>
              <a:rPr lang="bs-Latn-BA" sz="1600" dirty="0">
                <a:solidFill>
                  <a:schemeClr val="bg2"/>
                </a:solidFill>
                <a:effectLst/>
                <a:latin typeface="Montserrat" panose="00000500000000000000" pitchFamily="2" charset="-18"/>
                <a:ea typeface="Calibri" panose="020F0502020204030204" pitchFamily="34" charset="0"/>
                <a:cs typeface="Times New Roman" panose="02020603050405020304" pitchFamily="18" charset="0"/>
              </a:rPr>
              <a:t>Asana nudi niz unaprijed podešenih izvještaja i grafikona koji omogućavaju vizualizaciju i razumijevanje podataka na različite načine.</a:t>
            </a:r>
            <a:endParaRPr lang="hr-HR" sz="1600" dirty="0">
              <a:solidFill>
                <a:schemeClr val="bg2"/>
              </a:solidFill>
              <a:latin typeface="Montserrat" panose="00000500000000000000" pitchFamily="2" charset="-18"/>
            </a:endParaRPr>
          </a:p>
        </p:txBody>
      </p:sp>
      <p:pic>
        <p:nvPicPr>
          <p:cNvPr id="3" name="Picture 2">
            <a:extLst>
              <a:ext uri="{FF2B5EF4-FFF2-40B4-BE49-F238E27FC236}">
                <a16:creationId xmlns:a16="http://schemas.microsoft.com/office/drawing/2014/main" id="{B529BE9B-C335-DA72-52BD-5AC3D803558E}"/>
              </a:ext>
            </a:extLst>
          </p:cNvPr>
          <p:cNvPicPr>
            <a:picLocks noChangeAspect="1"/>
          </p:cNvPicPr>
          <p:nvPr/>
        </p:nvPicPr>
        <p:blipFill>
          <a:blip r:embed="rId3"/>
          <a:srcRect/>
          <a:stretch/>
        </p:blipFill>
        <p:spPr>
          <a:xfrm>
            <a:off x="391600" y="1001252"/>
            <a:ext cx="3624236" cy="194740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810E26F-FB29-ED0F-9661-8B725E360A2A}"/>
              </a:ext>
            </a:extLst>
          </p:cNvPr>
          <p:cNvPicPr>
            <a:picLocks noChangeAspect="1"/>
          </p:cNvPicPr>
          <p:nvPr/>
        </p:nvPicPr>
        <p:blipFill>
          <a:blip r:embed="rId4"/>
          <a:srcRect/>
          <a:stretch/>
        </p:blipFill>
        <p:spPr>
          <a:xfrm>
            <a:off x="484983" y="3224828"/>
            <a:ext cx="3439170" cy="18139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E6CE555-A15A-F50F-A418-C56870F26F19}"/>
              </a:ext>
            </a:extLst>
          </p:cNvPr>
          <p:cNvPicPr>
            <a:picLocks noChangeAspect="1"/>
          </p:cNvPicPr>
          <p:nvPr/>
        </p:nvPicPr>
        <p:blipFill rotWithShape="1">
          <a:blip r:embed="rId5"/>
          <a:srcRect t="7066" b="7066"/>
          <a:stretch/>
        </p:blipFill>
        <p:spPr>
          <a:xfrm>
            <a:off x="4786469" y="1001252"/>
            <a:ext cx="4183969" cy="19328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343C4E1-BD69-E735-F0CC-6FD317C3D703}"/>
              </a:ext>
            </a:extLst>
          </p:cNvPr>
          <p:cNvPicPr>
            <a:picLocks noChangeAspect="1"/>
          </p:cNvPicPr>
          <p:nvPr/>
        </p:nvPicPr>
        <p:blipFill rotWithShape="1">
          <a:blip r:embed="rId6"/>
          <a:srcRect t="2423" b="2423"/>
          <a:stretch/>
        </p:blipFill>
        <p:spPr>
          <a:xfrm>
            <a:off x="5133591" y="3061604"/>
            <a:ext cx="3836847" cy="1977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08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0"/>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10</a:t>
            </a:r>
            <a:endParaRPr/>
          </a:p>
        </p:txBody>
      </p:sp>
      <p:sp>
        <p:nvSpPr>
          <p:cNvPr id="399" name="Google Shape;399;p20"/>
          <p:cNvSpPr txBox="1">
            <a:spLocks noGrp="1"/>
          </p:cNvSpPr>
          <p:nvPr>
            <p:ph type="title"/>
          </p:nvPr>
        </p:nvSpPr>
        <p:spPr>
          <a:xfrm>
            <a:off x="4585066" y="2856950"/>
            <a:ext cx="4563799"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dirty="0"/>
              <a:t>KORISNE OPCIJE</a:t>
            </a:r>
            <a:endParaRPr dirty="0"/>
          </a:p>
        </p:txBody>
      </p:sp>
      <p:sp>
        <p:nvSpPr>
          <p:cNvPr id="400" name="Google Shape;400;p20"/>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dirty="0"/>
              <a:t>Asana</a:t>
            </a:r>
            <a:endParaRPr dirty="0"/>
          </a:p>
          <a:p>
            <a:pPr marL="0" lvl="0" indent="0" algn="ctr" rtl="0">
              <a:lnSpc>
                <a:spcPct val="100000"/>
              </a:lnSpc>
              <a:spcBef>
                <a:spcPts val="0"/>
              </a:spcBef>
              <a:spcAft>
                <a:spcPts val="0"/>
              </a:spcAft>
              <a:buSzPts val="1400"/>
              <a:buNone/>
            </a:pPr>
            <a:endParaRPr dirty="0"/>
          </a:p>
        </p:txBody>
      </p:sp>
      <p:pic>
        <p:nvPicPr>
          <p:cNvPr id="401" name="Google Shape;401;p20"/>
          <p:cNvPicPr preferRelativeResize="0"/>
          <p:nvPr/>
        </p:nvPicPr>
        <p:blipFill rotWithShape="1">
          <a:blip r:embed="rId3">
            <a:alphaModFix/>
          </a:blip>
          <a:srcRect/>
          <a:stretch/>
        </p:blipFill>
        <p:spPr>
          <a:xfrm>
            <a:off x="238318" y="1833801"/>
            <a:ext cx="4069433" cy="13259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B4707-A22D-1C4A-6434-241E6CBFA188}"/>
              </a:ext>
            </a:extLst>
          </p:cNvPr>
          <p:cNvSpPr>
            <a:spLocks noGrp="1"/>
          </p:cNvSpPr>
          <p:nvPr>
            <p:ph type="body" idx="1"/>
          </p:nvPr>
        </p:nvSpPr>
        <p:spPr>
          <a:xfrm>
            <a:off x="-132049" y="1605903"/>
            <a:ext cx="2429211" cy="2366403"/>
          </a:xfrm>
        </p:spPr>
        <p:txBody>
          <a:bodyPr/>
          <a:lstStyle/>
          <a:p>
            <a:r>
              <a:rPr lang="bs-Latn-BA" sz="1400" dirty="0">
                <a:effectLst/>
                <a:latin typeface="Montserrat" panose="00000500000000000000" pitchFamily="2" charset="-18"/>
                <a:ea typeface="Calibri" panose="020F0502020204030204" pitchFamily="34" charset="0"/>
                <a:cs typeface="Times New Roman" panose="02020603050405020304" pitchFamily="18" charset="0"/>
              </a:rPr>
              <a:t>Prikaz liste se može koristiti za sortiranje i filtriranje projekata unutar portfolia (zadataka i podzadataka unutar projekta), kao i za izvršavanje radnji (preraspodjela zadataka, ažuriranje detalja projekta...).</a:t>
            </a:r>
            <a:endParaRPr lang="hr-HR" sz="1400" dirty="0">
              <a:latin typeface="Montserrat" panose="00000500000000000000" pitchFamily="2" charset="-18"/>
            </a:endParaRPr>
          </a:p>
        </p:txBody>
      </p:sp>
      <p:sp>
        <p:nvSpPr>
          <p:cNvPr id="3" name="Title 2">
            <a:extLst>
              <a:ext uri="{FF2B5EF4-FFF2-40B4-BE49-F238E27FC236}">
                <a16:creationId xmlns:a16="http://schemas.microsoft.com/office/drawing/2014/main" id="{E995D457-2651-1A5D-76E4-0BAD3413DC09}"/>
              </a:ext>
            </a:extLst>
          </p:cNvPr>
          <p:cNvSpPr>
            <a:spLocks noGrp="1"/>
          </p:cNvSpPr>
          <p:nvPr>
            <p:ph type="title"/>
          </p:nvPr>
        </p:nvSpPr>
        <p:spPr>
          <a:xfrm>
            <a:off x="318970" y="957690"/>
            <a:ext cx="1869597" cy="447600"/>
          </a:xfrm>
        </p:spPr>
        <p:txBody>
          <a:bodyPr/>
          <a:lstStyle/>
          <a:p>
            <a:r>
              <a:rPr lang="hr-HR" dirty="0">
                <a:solidFill>
                  <a:schemeClr val="bg2"/>
                </a:solidFill>
                <a:latin typeface="Montserrat" panose="00000500000000000000" pitchFamily="2" charset="-18"/>
              </a:rPr>
              <a:t>List</a:t>
            </a:r>
          </a:p>
        </p:txBody>
      </p:sp>
      <p:sp>
        <p:nvSpPr>
          <p:cNvPr id="8" name="TextBox 7">
            <a:extLst>
              <a:ext uri="{FF2B5EF4-FFF2-40B4-BE49-F238E27FC236}">
                <a16:creationId xmlns:a16="http://schemas.microsoft.com/office/drawing/2014/main" id="{C07C23A5-B327-8BB4-7C9E-F9A8D8C9FB64}"/>
              </a:ext>
            </a:extLst>
          </p:cNvPr>
          <p:cNvSpPr txBox="1"/>
          <p:nvPr/>
        </p:nvSpPr>
        <p:spPr>
          <a:xfrm>
            <a:off x="2362785" y="552525"/>
            <a:ext cx="6319375" cy="4038450"/>
          </a:xfrm>
          <a:prstGeom prst="rect">
            <a:avLst/>
          </a:prstGeom>
          <a:solidFill>
            <a:schemeClr val="bg2"/>
          </a:solidFill>
        </p:spPr>
        <p:txBody>
          <a:bodyPr wrap="square" rtlCol="0">
            <a:spAutoFit/>
          </a:bodyPr>
          <a:lstStyle/>
          <a:p>
            <a:endParaRPr lang="hr-HR" dirty="0"/>
          </a:p>
        </p:txBody>
      </p:sp>
      <p:pic>
        <p:nvPicPr>
          <p:cNvPr id="5" name="Picture 4">
            <a:extLst>
              <a:ext uri="{FF2B5EF4-FFF2-40B4-BE49-F238E27FC236}">
                <a16:creationId xmlns:a16="http://schemas.microsoft.com/office/drawing/2014/main" id="{76B984B4-F6D7-CED1-E031-F02EDC626BA9}"/>
              </a:ext>
            </a:extLst>
          </p:cNvPr>
          <p:cNvPicPr>
            <a:picLocks noChangeAspect="1"/>
          </p:cNvPicPr>
          <p:nvPr/>
        </p:nvPicPr>
        <p:blipFill>
          <a:blip r:embed="rId3"/>
          <a:stretch>
            <a:fillRect/>
          </a:stretch>
        </p:blipFill>
        <p:spPr>
          <a:xfrm>
            <a:off x="8454452" y="667102"/>
            <a:ext cx="704538" cy="794439"/>
          </a:xfrm>
          <a:prstGeom prst="rect">
            <a:avLst/>
          </a:prstGeom>
        </p:spPr>
      </p:pic>
      <p:pic>
        <p:nvPicPr>
          <p:cNvPr id="7" name="Picture 6">
            <a:extLst>
              <a:ext uri="{FF2B5EF4-FFF2-40B4-BE49-F238E27FC236}">
                <a16:creationId xmlns:a16="http://schemas.microsoft.com/office/drawing/2014/main" id="{347D44C0-EE8A-C6F9-56EB-4D6D49215425}"/>
              </a:ext>
            </a:extLst>
          </p:cNvPr>
          <p:cNvPicPr>
            <a:picLocks noChangeAspect="1"/>
          </p:cNvPicPr>
          <p:nvPr/>
        </p:nvPicPr>
        <p:blipFill>
          <a:blip r:embed="rId4"/>
          <a:srcRect/>
          <a:stretch/>
        </p:blipFill>
        <p:spPr>
          <a:xfrm>
            <a:off x="2408367" y="862984"/>
            <a:ext cx="6228213" cy="3417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18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B4707-A22D-1C4A-6434-241E6CBFA188}"/>
              </a:ext>
            </a:extLst>
          </p:cNvPr>
          <p:cNvSpPr>
            <a:spLocks noGrp="1"/>
          </p:cNvSpPr>
          <p:nvPr>
            <p:ph type="body" idx="1"/>
          </p:nvPr>
        </p:nvSpPr>
        <p:spPr>
          <a:xfrm>
            <a:off x="14247" y="1588854"/>
            <a:ext cx="2345449" cy="2310562"/>
          </a:xfrm>
        </p:spPr>
        <p:txBody>
          <a:bodyPr/>
          <a:lstStyle/>
          <a:p>
            <a:pPr marL="457200" marR="0">
              <a:lnSpc>
                <a:spcPct val="115000"/>
              </a:lnSpc>
              <a:spcBef>
                <a:spcPts val="0"/>
              </a:spcBef>
              <a:spcAft>
                <a:spcPts val="800"/>
              </a:spcAft>
            </a:pPr>
            <a:r>
              <a:rPr lang="bs-Latn-BA" sz="1400" dirty="0">
                <a:effectLst/>
                <a:latin typeface="Montserrat" panose="00000500000000000000" pitchFamily="2" charset="-18"/>
                <a:ea typeface="Calibri" panose="020F0502020204030204" pitchFamily="34" charset="0"/>
                <a:cs typeface="Times New Roman" panose="02020603050405020304" pitchFamily="18" charset="0"/>
              </a:rPr>
              <a:t>Prikaz vremenske linije je veoma dobar način za identificiranje potencijalne gužve ili zavisnosti koje mogu uticati na isporuku projekata.</a:t>
            </a:r>
            <a:endParaRPr lang="hr-HR" sz="1400" dirty="0">
              <a:effectLst/>
              <a:latin typeface="Montserrat" panose="00000500000000000000" pitchFamily="2" charset="-18"/>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95D457-2651-1A5D-76E4-0BAD3413DC09}"/>
              </a:ext>
            </a:extLst>
          </p:cNvPr>
          <p:cNvSpPr>
            <a:spLocks noGrp="1"/>
          </p:cNvSpPr>
          <p:nvPr>
            <p:ph type="title"/>
          </p:nvPr>
        </p:nvSpPr>
        <p:spPr>
          <a:xfrm>
            <a:off x="-74950" y="905757"/>
            <a:ext cx="2858948" cy="447600"/>
          </a:xfrm>
        </p:spPr>
        <p:txBody>
          <a:bodyPr/>
          <a:lstStyle/>
          <a:p>
            <a:r>
              <a:rPr lang="hr-HR" dirty="0">
                <a:solidFill>
                  <a:schemeClr val="bg2"/>
                </a:solidFill>
                <a:latin typeface="Montserrat" panose="00000500000000000000" pitchFamily="2" charset="-18"/>
              </a:rPr>
              <a:t>Timeline</a:t>
            </a:r>
          </a:p>
        </p:txBody>
      </p:sp>
      <p:sp>
        <p:nvSpPr>
          <p:cNvPr id="7" name="TextBox 6">
            <a:extLst>
              <a:ext uri="{FF2B5EF4-FFF2-40B4-BE49-F238E27FC236}">
                <a16:creationId xmlns:a16="http://schemas.microsoft.com/office/drawing/2014/main" id="{7135D90D-191B-7828-64D5-766EC4A07C80}"/>
              </a:ext>
            </a:extLst>
          </p:cNvPr>
          <p:cNvSpPr txBox="1"/>
          <p:nvPr/>
        </p:nvSpPr>
        <p:spPr>
          <a:xfrm>
            <a:off x="2451898" y="333594"/>
            <a:ext cx="6161274" cy="4187813"/>
          </a:xfrm>
          <a:prstGeom prst="rect">
            <a:avLst/>
          </a:prstGeom>
          <a:solidFill>
            <a:schemeClr val="bg2"/>
          </a:solidFill>
        </p:spPr>
        <p:txBody>
          <a:bodyPr wrap="square" rtlCol="0">
            <a:spAutoFit/>
          </a:bodyPr>
          <a:lstStyle/>
          <a:p>
            <a:endParaRPr lang="hr-HR" dirty="0"/>
          </a:p>
        </p:txBody>
      </p:sp>
      <p:pic>
        <p:nvPicPr>
          <p:cNvPr id="8" name="Picture 7">
            <a:extLst>
              <a:ext uri="{FF2B5EF4-FFF2-40B4-BE49-F238E27FC236}">
                <a16:creationId xmlns:a16="http://schemas.microsoft.com/office/drawing/2014/main" id="{52A034A1-C1BC-782A-F655-0216CBD39CA4}"/>
              </a:ext>
            </a:extLst>
          </p:cNvPr>
          <p:cNvPicPr>
            <a:picLocks noChangeAspect="1"/>
          </p:cNvPicPr>
          <p:nvPr/>
        </p:nvPicPr>
        <p:blipFill>
          <a:blip r:embed="rId3"/>
          <a:stretch>
            <a:fillRect/>
          </a:stretch>
        </p:blipFill>
        <p:spPr>
          <a:xfrm>
            <a:off x="8512732" y="622093"/>
            <a:ext cx="631268" cy="920602"/>
          </a:xfrm>
          <a:prstGeom prst="rect">
            <a:avLst/>
          </a:prstGeom>
        </p:spPr>
      </p:pic>
      <p:pic>
        <p:nvPicPr>
          <p:cNvPr id="5" name="Picture 4">
            <a:extLst>
              <a:ext uri="{FF2B5EF4-FFF2-40B4-BE49-F238E27FC236}">
                <a16:creationId xmlns:a16="http://schemas.microsoft.com/office/drawing/2014/main" id="{D255283D-7693-3B9C-5249-8C6BB58C2CBE}"/>
              </a:ext>
            </a:extLst>
          </p:cNvPr>
          <p:cNvPicPr>
            <a:picLocks noChangeAspect="1"/>
          </p:cNvPicPr>
          <p:nvPr/>
        </p:nvPicPr>
        <p:blipFill>
          <a:blip r:embed="rId4"/>
          <a:srcRect/>
          <a:stretch/>
        </p:blipFill>
        <p:spPr>
          <a:xfrm>
            <a:off x="2826058" y="395487"/>
            <a:ext cx="5412954" cy="40640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151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B4707-A22D-1C4A-6434-241E6CBFA188}"/>
              </a:ext>
            </a:extLst>
          </p:cNvPr>
          <p:cNvSpPr>
            <a:spLocks noGrp="1"/>
          </p:cNvSpPr>
          <p:nvPr>
            <p:ph type="body" idx="1"/>
          </p:nvPr>
        </p:nvSpPr>
        <p:spPr>
          <a:xfrm>
            <a:off x="116576" y="1559903"/>
            <a:ext cx="2371625" cy="2338483"/>
          </a:xfrm>
        </p:spPr>
        <p:txBody>
          <a:bodyPr/>
          <a:lstStyle/>
          <a:p>
            <a:pPr marL="457200" marR="0">
              <a:lnSpc>
                <a:spcPct val="115000"/>
              </a:lnSpc>
              <a:spcBef>
                <a:spcPts val="0"/>
              </a:spcBef>
              <a:spcAft>
                <a:spcPts val="800"/>
              </a:spcAft>
            </a:pPr>
            <a:r>
              <a:rPr lang="bs-Latn-BA" sz="1400" dirty="0">
                <a:effectLst/>
                <a:latin typeface="Montserrat" panose="00000500000000000000" pitchFamily="2" charset="-18"/>
                <a:ea typeface="Calibri" panose="020F0502020204030204" pitchFamily="34" charset="0"/>
                <a:cs typeface="Times New Roman" panose="02020603050405020304" pitchFamily="18" charset="0"/>
              </a:rPr>
              <a:t>Ovaj pogled omogućava prikaz raspodjele rada, te pomaže pri identificiranju bilo kakve neravnoteže radnog opterećenja. </a:t>
            </a:r>
            <a:endParaRPr lang="hr-HR" sz="1400" dirty="0">
              <a:effectLst/>
              <a:latin typeface="Montserrat" panose="00000500000000000000" pitchFamily="2" charset="-18"/>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95D457-2651-1A5D-76E4-0BAD3413DC09}"/>
              </a:ext>
            </a:extLst>
          </p:cNvPr>
          <p:cNvSpPr>
            <a:spLocks noGrp="1"/>
          </p:cNvSpPr>
          <p:nvPr>
            <p:ph type="title"/>
          </p:nvPr>
        </p:nvSpPr>
        <p:spPr>
          <a:xfrm>
            <a:off x="91957" y="897737"/>
            <a:ext cx="2694056" cy="447600"/>
          </a:xfrm>
        </p:spPr>
        <p:txBody>
          <a:bodyPr/>
          <a:lstStyle/>
          <a:p>
            <a:r>
              <a:rPr lang="hr-HR" dirty="0">
                <a:solidFill>
                  <a:schemeClr val="bg2"/>
                </a:solidFill>
                <a:latin typeface="Montserrat" panose="00000500000000000000" pitchFamily="2" charset="-18"/>
              </a:rPr>
              <a:t>Workload</a:t>
            </a:r>
          </a:p>
        </p:txBody>
      </p:sp>
      <p:pic>
        <p:nvPicPr>
          <p:cNvPr id="6" name="Picture 5">
            <a:extLst>
              <a:ext uri="{FF2B5EF4-FFF2-40B4-BE49-F238E27FC236}">
                <a16:creationId xmlns:a16="http://schemas.microsoft.com/office/drawing/2014/main" id="{C4B3A7CD-1942-C248-D564-94B5F298085C}"/>
              </a:ext>
            </a:extLst>
          </p:cNvPr>
          <p:cNvPicPr>
            <a:picLocks noChangeAspect="1"/>
          </p:cNvPicPr>
          <p:nvPr/>
        </p:nvPicPr>
        <p:blipFill>
          <a:blip r:embed="rId3"/>
          <a:srcRect/>
          <a:stretch/>
        </p:blipFill>
        <p:spPr>
          <a:xfrm>
            <a:off x="2786013" y="1652847"/>
            <a:ext cx="6144135" cy="15250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4AF3996-8EC1-A6E7-4570-FF4CA148CBC4}"/>
              </a:ext>
            </a:extLst>
          </p:cNvPr>
          <p:cNvPicPr>
            <a:picLocks noChangeAspect="1"/>
          </p:cNvPicPr>
          <p:nvPr/>
        </p:nvPicPr>
        <p:blipFill>
          <a:blip r:embed="rId4"/>
          <a:stretch>
            <a:fillRect/>
          </a:stretch>
        </p:blipFill>
        <p:spPr>
          <a:xfrm>
            <a:off x="8629650" y="671825"/>
            <a:ext cx="514350" cy="1059539"/>
          </a:xfrm>
          <a:prstGeom prst="rect">
            <a:avLst/>
          </a:prstGeom>
        </p:spPr>
      </p:pic>
    </p:spTree>
    <p:extLst>
      <p:ext uri="{BB962C8B-B14F-4D97-AF65-F5344CB8AC3E}">
        <p14:creationId xmlns:p14="http://schemas.microsoft.com/office/powerpoint/2010/main" val="4153298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B4707-A22D-1C4A-6434-241E6CBFA188}"/>
              </a:ext>
            </a:extLst>
          </p:cNvPr>
          <p:cNvSpPr>
            <a:spLocks noGrp="1"/>
          </p:cNvSpPr>
          <p:nvPr>
            <p:ph type="body" idx="1"/>
          </p:nvPr>
        </p:nvSpPr>
        <p:spPr>
          <a:xfrm>
            <a:off x="128707" y="1342992"/>
            <a:ext cx="2448289" cy="2457516"/>
          </a:xfrm>
        </p:spPr>
        <p:txBody>
          <a:bodyPr/>
          <a:lstStyle/>
          <a:p>
            <a:pPr marL="457200" marR="0">
              <a:lnSpc>
                <a:spcPct val="115000"/>
              </a:lnSpc>
              <a:spcBef>
                <a:spcPts val="0"/>
              </a:spcBef>
              <a:spcAft>
                <a:spcPts val="800"/>
              </a:spcAft>
            </a:pPr>
            <a:r>
              <a:rPr lang="bs-Latn-BA" sz="1400" dirty="0">
                <a:effectLst/>
                <a:latin typeface="Montserrat" panose="00000500000000000000" pitchFamily="2" charset="-18"/>
                <a:ea typeface="Calibri" panose="020F0502020204030204" pitchFamily="34" charset="0"/>
                <a:cs typeface="Times New Roman" panose="02020603050405020304" pitchFamily="18" charset="0"/>
              </a:rPr>
              <a:t>Board nam omogućava vizuelnu reprezentaciju zadataka i podzadataka unutar projekta, sortiranih po njihovom statusu.</a:t>
            </a:r>
            <a:endParaRPr lang="hr-HR" sz="1400" dirty="0">
              <a:effectLst/>
              <a:latin typeface="Montserrat" panose="00000500000000000000" pitchFamily="2" charset="-18"/>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95D457-2651-1A5D-76E4-0BAD3413DC09}"/>
              </a:ext>
            </a:extLst>
          </p:cNvPr>
          <p:cNvSpPr>
            <a:spLocks noGrp="1"/>
          </p:cNvSpPr>
          <p:nvPr>
            <p:ph type="title"/>
          </p:nvPr>
        </p:nvSpPr>
        <p:spPr>
          <a:xfrm>
            <a:off x="200696" y="789412"/>
            <a:ext cx="2304312" cy="447600"/>
          </a:xfrm>
        </p:spPr>
        <p:txBody>
          <a:bodyPr/>
          <a:lstStyle/>
          <a:p>
            <a:r>
              <a:rPr lang="hr-HR" dirty="0">
                <a:solidFill>
                  <a:schemeClr val="bg2"/>
                </a:solidFill>
                <a:latin typeface="Montserrat" panose="00000500000000000000" pitchFamily="2" charset="-18"/>
              </a:rPr>
              <a:t>Board</a:t>
            </a:r>
          </a:p>
        </p:txBody>
      </p:sp>
      <p:pic>
        <p:nvPicPr>
          <p:cNvPr id="5" name="Picture 4">
            <a:extLst>
              <a:ext uri="{FF2B5EF4-FFF2-40B4-BE49-F238E27FC236}">
                <a16:creationId xmlns:a16="http://schemas.microsoft.com/office/drawing/2014/main" id="{45423A5E-8B50-045A-EADF-A145CA016892}"/>
              </a:ext>
            </a:extLst>
          </p:cNvPr>
          <p:cNvPicPr>
            <a:picLocks noChangeAspect="1"/>
          </p:cNvPicPr>
          <p:nvPr/>
        </p:nvPicPr>
        <p:blipFill>
          <a:blip r:embed="rId3"/>
          <a:srcRect/>
          <a:stretch/>
        </p:blipFill>
        <p:spPr>
          <a:xfrm>
            <a:off x="2673941" y="628890"/>
            <a:ext cx="6213417" cy="368344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6AC5159-184B-DA96-4205-6FEB8BF6FB6A}"/>
              </a:ext>
            </a:extLst>
          </p:cNvPr>
          <p:cNvPicPr>
            <a:picLocks noChangeAspect="1"/>
          </p:cNvPicPr>
          <p:nvPr/>
        </p:nvPicPr>
        <p:blipFill>
          <a:blip r:embed="rId4"/>
          <a:stretch>
            <a:fillRect/>
          </a:stretch>
        </p:blipFill>
        <p:spPr>
          <a:xfrm>
            <a:off x="8629650" y="671825"/>
            <a:ext cx="514350" cy="1059539"/>
          </a:xfrm>
          <a:prstGeom prst="rect">
            <a:avLst/>
          </a:prstGeom>
        </p:spPr>
      </p:pic>
    </p:spTree>
    <p:extLst>
      <p:ext uri="{BB962C8B-B14F-4D97-AF65-F5344CB8AC3E}">
        <p14:creationId xmlns:p14="http://schemas.microsoft.com/office/powerpoint/2010/main" val="4210641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B4707-A22D-1C4A-6434-241E6CBFA188}"/>
              </a:ext>
            </a:extLst>
          </p:cNvPr>
          <p:cNvSpPr>
            <a:spLocks noGrp="1"/>
          </p:cNvSpPr>
          <p:nvPr>
            <p:ph type="body" idx="1"/>
          </p:nvPr>
        </p:nvSpPr>
        <p:spPr>
          <a:xfrm>
            <a:off x="-82016" y="1435385"/>
            <a:ext cx="3001466" cy="2649656"/>
          </a:xfrm>
        </p:spPr>
        <p:txBody>
          <a:bodyPr/>
          <a:lstStyle/>
          <a:p>
            <a:pPr>
              <a:lnSpc>
                <a:spcPct val="115000"/>
              </a:lnSpc>
              <a:spcAft>
                <a:spcPts val="800"/>
              </a:spcAft>
            </a:pPr>
            <a:r>
              <a:rPr lang="bs-Latn-BA" sz="1400" dirty="0">
                <a:latin typeface="Montserrat" panose="00000500000000000000" pitchFamily="2" charset="-18"/>
              </a:rPr>
              <a:t>Kalendarski pogled se koristi za prikaz rasporeda rada tokom vremena, kao i za prilagođavanje datuma isporuke zadataka ukoliko je to potrebno. Također, veoma je važan prilikom identifikacije mogućih sukoba ili preklapanja između zadataka.</a:t>
            </a:r>
            <a:endParaRPr lang="hr-HR" sz="1400" dirty="0">
              <a:effectLst/>
              <a:latin typeface="Montserrat" panose="00000500000000000000" pitchFamily="2" charset="-18"/>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95D457-2651-1A5D-76E4-0BAD3413DC09}"/>
              </a:ext>
            </a:extLst>
          </p:cNvPr>
          <p:cNvSpPr>
            <a:spLocks noGrp="1"/>
          </p:cNvSpPr>
          <p:nvPr>
            <p:ph type="title"/>
          </p:nvPr>
        </p:nvSpPr>
        <p:spPr>
          <a:xfrm>
            <a:off x="109104" y="890543"/>
            <a:ext cx="2746522" cy="447600"/>
          </a:xfrm>
        </p:spPr>
        <p:txBody>
          <a:bodyPr/>
          <a:lstStyle/>
          <a:p>
            <a:r>
              <a:rPr lang="hr-HR" dirty="0">
                <a:solidFill>
                  <a:schemeClr val="bg2"/>
                </a:solidFill>
                <a:latin typeface="Montserrat" panose="00000500000000000000" pitchFamily="2" charset="-18"/>
              </a:rPr>
              <a:t>Calendar</a:t>
            </a:r>
          </a:p>
        </p:txBody>
      </p:sp>
      <p:pic>
        <p:nvPicPr>
          <p:cNvPr id="6" name="Picture 5">
            <a:extLst>
              <a:ext uri="{FF2B5EF4-FFF2-40B4-BE49-F238E27FC236}">
                <a16:creationId xmlns:a16="http://schemas.microsoft.com/office/drawing/2014/main" id="{8F2EC233-4950-7AAD-6A30-1D8AE56A47D6}"/>
              </a:ext>
            </a:extLst>
          </p:cNvPr>
          <p:cNvPicPr>
            <a:picLocks noChangeAspect="1"/>
          </p:cNvPicPr>
          <p:nvPr/>
        </p:nvPicPr>
        <p:blipFill>
          <a:blip r:embed="rId3"/>
          <a:srcRect/>
          <a:stretch/>
        </p:blipFill>
        <p:spPr>
          <a:xfrm>
            <a:off x="2919450" y="1272340"/>
            <a:ext cx="5943600" cy="248107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6EF4396-B978-687D-FD00-47A908297324}"/>
              </a:ext>
            </a:extLst>
          </p:cNvPr>
          <p:cNvPicPr>
            <a:picLocks noChangeAspect="1"/>
          </p:cNvPicPr>
          <p:nvPr/>
        </p:nvPicPr>
        <p:blipFill>
          <a:blip r:embed="rId4"/>
          <a:stretch>
            <a:fillRect/>
          </a:stretch>
        </p:blipFill>
        <p:spPr>
          <a:xfrm>
            <a:off x="8629650" y="671825"/>
            <a:ext cx="514350" cy="1059539"/>
          </a:xfrm>
          <a:prstGeom prst="rect">
            <a:avLst/>
          </a:prstGeom>
        </p:spPr>
      </p:pic>
    </p:spTree>
    <p:extLst>
      <p:ext uri="{BB962C8B-B14F-4D97-AF65-F5344CB8AC3E}">
        <p14:creationId xmlns:p14="http://schemas.microsoft.com/office/powerpoint/2010/main" val="3519921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26"/>
          <p:cNvPicPr preferRelativeResize="0"/>
          <p:nvPr/>
        </p:nvPicPr>
        <p:blipFill rotWithShape="1">
          <a:blip r:embed="rId3">
            <a:alphaModFix/>
          </a:blip>
          <a:srcRect l="40653" r="6616"/>
          <a:stretch/>
        </p:blipFill>
        <p:spPr>
          <a:xfrm>
            <a:off x="4322970" y="0"/>
            <a:ext cx="4821552" cy="5143500"/>
          </a:xfrm>
          <a:prstGeom prst="rect">
            <a:avLst/>
          </a:prstGeom>
          <a:noFill/>
          <a:ln>
            <a:noFill/>
          </a:ln>
        </p:spPr>
      </p:pic>
      <p:sp>
        <p:nvSpPr>
          <p:cNvPr id="490" name="Google Shape;490;p26"/>
          <p:cNvSpPr txBox="1">
            <a:spLocks noGrp="1"/>
          </p:cNvSpPr>
          <p:nvPr>
            <p:ph type="title"/>
          </p:nvPr>
        </p:nvSpPr>
        <p:spPr>
          <a:xfrm>
            <a:off x="664452" y="361800"/>
            <a:ext cx="3658518" cy="95951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bs-Latn-BA" dirty="0"/>
              <a:t>ZAKLJUČAK</a:t>
            </a:r>
            <a:endParaRPr dirty="0">
              <a:solidFill>
                <a:schemeClr val="accent1"/>
              </a:solidFill>
            </a:endParaRPr>
          </a:p>
        </p:txBody>
      </p:sp>
      <p:sp>
        <p:nvSpPr>
          <p:cNvPr id="491" name="Google Shape;491;p26"/>
          <p:cNvSpPr txBox="1">
            <a:spLocks noGrp="1"/>
          </p:cNvSpPr>
          <p:nvPr>
            <p:ph type="subTitle" idx="1"/>
          </p:nvPr>
        </p:nvSpPr>
        <p:spPr>
          <a:xfrm>
            <a:off x="657891" y="1243584"/>
            <a:ext cx="3658518" cy="3108960"/>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Font typeface="Lato"/>
              <a:buChar char="●"/>
            </a:pPr>
            <a:r>
              <a:rPr lang="en-US" dirty="0"/>
              <a:t>Asana je </a:t>
            </a:r>
            <a:r>
              <a:rPr lang="en-US" dirty="0" err="1"/>
              <a:t>efikasan</a:t>
            </a:r>
            <a:r>
              <a:rPr lang="en-US" dirty="0"/>
              <a:t> </a:t>
            </a:r>
            <a:r>
              <a:rPr lang="en-US" dirty="0" err="1"/>
              <a:t>alat</a:t>
            </a:r>
            <a:r>
              <a:rPr lang="en-US" dirty="0"/>
              <a:t> za </a:t>
            </a:r>
            <a:r>
              <a:rPr lang="en-US" dirty="0" err="1"/>
              <a:t>upravljanje</a:t>
            </a:r>
            <a:r>
              <a:rPr lang="en-US" dirty="0"/>
              <a:t> </a:t>
            </a:r>
            <a:r>
              <a:rPr lang="en-US" dirty="0" err="1"/>
              <a:t>i</a:t>
            </a:r>
            <a:r>
              <a:rPr lang="en-US" dirty="0"/>
              <a:t> </a:t>
            </a:r>
            <a:r>
              <a:rPr lang="en-US" dirty="0" err="1"/>
              <a:t>organiziranje</a:t>
            </a:r>
            <a:r>
              <a:rPr lang="en-US" dirty="0"/>
              <a:t> </a:t>
            </a:r>
            <a:r>
              <a:rPr lang="en-US" dirty="0" err="1"/>
              <a:t>zadataka</a:t>
            </a:r>
            <a:r>
              <a:rPr lang="en-US" dirty="0"/>
              <a:t> u </a:t>
            </a:r>
            <a:r>
              <a:rPr lang="en-US" dirty="0" err="1"/>
              <a:t>agilnom</a:t>
            </a:r>
            <a:r>
              <a:rPr lang="en-US" dirty="0"/>
              <a:t> scrum</a:t>
            </a:r>
            <a:r>
              <a:rPr lang="bs-Latn-BA" dirty="0"/>
              <a:t> </a:t>
            </a:r>
            <a:r>
              <a:rPr lang="en-US" dirty="0" err="1"/>
              <a:t>projektu</a:t>
            </a:r>
            <a:endParaRPr lang="bs-Latn-BA" dirty="0"/>
          </a:p>
          <a:p>
            <a:pPr marL="285750" lvl="0" indent="-285750">
              <a:buClr>
                <a:schemeClr val="accent2"/>
              </a:buClr>
              <a:buFont typeface="Lato"/>
              <a:buChar char="●"/>
            </a:pPr>
            <a:endParaRPr lang="bs-Latn-BA" dirty="0"/>
          </a:p>
          <a:p>
            <a:pPr marL="285750" lvl="0" indent="-285750">
              <a:buClr>
                <a:schemeClr val="accent2"/>
              </a:buClr>
              <a:buFont typeface="Lato"/>
              <a:buChar char="●"/>
            </a:pPr>
            <a:r>
              <a:rPr lang="bs-Latn-BA" dirty="0"/>
              <a:t>P</a:t>
            </a:r>
            <a:r>
              <a:rPr lang="en-US" dirty="0" err="1"/>
              <a:t>oboljšava</a:t>
            </a:r>
            <a:r>
              <a:rPr lang="en-US" dirty="0"/>
              <a:t> </a:t>
            </a:r>
            <a:r>
              <a:rPr lang="en-US" dirty="0" err="1"/>
              <a:t>komunikaciju</a:t>
            </a:r>
            <a:r>
              <a:rPr lang="en-US" dirty="0"/>
              <a:t> </a:t>
            </a:r>
            <a:r>
              <a:rPr lang="en-US" dirty="0" err="1"/>
              <a:t>i</a:t>
            </a:r>
            <a:r>
              <a:rPr lang="en-US" dirty="0"/>
              <a:t> </a:t>
            </a:r>
            <a:r>
              <a:rPr lang="en-US" dirty="0" err="1"/>
              <a:t>saradnju</a:t>
            </a:r>
            <a:r>
              <a:rPr lang="en-US" dirty="0"/>
              <a:t> </a:t>
            </a:r>
            <a:r>
              <a:rPr lang="en-US" dirty="0" err="1"/>
              <a:t>među</a:t>
            </a:r>
            <a:r>
              <a:rPr lang="en-US" dirty="0"/>
              <a:t> </a:t>
            </a:r>
            <a:r>
              <a:rPr lang="en-US" dirty="0" err="1"/>
              <a:t>članovima</a:t>
            </a:r>
            <a:r>
              <a:rPr lang="en-US" dirty="0"/>
              <a:t> </a:t>
            </a:r>
            <a:r>
              <a:rPr lang="en-US" dirty="0" err="1"/>
              <a:t>tima</a:t>
            </a:r>
            <a:endParaRPr lang="en-US" dirty="0"/>
          </a:p>
          <a:p>
            <a:pPr marL="285750" indent="-285750">
              <a:spcAft>
                <a:spcPts val="1600"/>
              </a:spcAft>
              <a:buClr>
                <a:schemeClr val="accent2"/>
              </a:buClr>
              <a:buFont typeface="Lato"/>
              <a:buChar char="●"/>
            </a:pPr>
            <a:endParaRPr lang="bs-Latn-BA" dirty="0"/>
          </a:p>
          <a:p>
            <a:pPr marL="285750" indent="-285750">
              <a:spcAft>
                <a:spcPts val="1600"/>
              </a:spcAft>
              <a:buClr>
                <a:schemeClr val="accent2"/>
              </a:buClr>
              <a:buFont typeface="Lato"/>
              <a:buChar char="●"/>
            </a:pPr>
            <a:r>
              <a:rPr lang="bs-Latn-BA" dirty="0"/>
              <a:t>U</a:t>
            </a:r>
            <a:r>
              <a:rPr lang="en-US" dirty="0"/>
              <a:t>vid u </a:t>
            </a:r>
            <a:r>
              <a:rPr lang="en-US" dirty="0" err="1"/>
              <a:t>performanse</a:t>
            </a:r>
            <a:r>
              <a:rPr lang="en-US" dirty="0"/>
              <a:t> </a:t>
            </a:r>
            <a:r>
              <a:rPr lang="en-US" dirty="0" err="1"/>
              <a:t>projekta</a:t>
            </a:r>
            <a:endParaRPr lang="bs-Latn-BA" dirty="0"/>
          </a:p>
          <a:p>
            <a:pPr marL="285750" indent="-285750">
              <a:spcAft>
                <a:spcPts val="1600"/>
              </a:spcAft>
              <a:buClr>
                <a:schemeClr val="accent2"/>
              </a:buClr>
              <a:buFont typeface="Lato"/>
              <a:buChar char="●"/>
            </a:pPr>
            <a:r>
              <a:rPr lang="bs-Latn-BA" dirty="0"/>
              <a:t>V</a:t>
            </a:r>
            <a:r>
              <a:rPr lang="en-US" dirty="0" err="1"/>
              <a:t>ažno</a:t>
            </a:r>
            <a:r>
              <a:rPr lang="en-US" dirty="0"/>
              <a:t> je </a:t>
            </a:r>
            <a:r>
              <a:rPr lang="en-US" dirty="0" err="1"/>
              <a:t>pažljivo</a:t>
            </a:r>
            <a:r>
              <a:rPr lang="en-US" dirty="0"/>
              <a:t> </a:t>
            </a:r>
            <a:r>
              <a:rPr lang="en-US" dirty="0" err="1"/>
              <a:t>razmotriti</a:t>
            </a:r>
            <a:r>
              <a:rPr lang="en-US" dirty="0"/>
              <a:t> </a:t>
            </a:r>
            <a:r>
              <a:rPr lang="en-US" dirty="0" err="1"/>
              <a:t>potrebe</a:t>
            </a:r>
            <a:r>
              <a:rPr lang="en-US" dirty="0"/>
              <a:t> </a:t>
            </a:r>
            <a:r>
              <a:rPr lang="en-US" dirty="0" err="1"/>
              <a:t>i</a:t>
            </a:r>
            <a:r>
              <a:rPr lang="en-US" dirty="0"/>
              <a:t> </a:t>
            </a:r>
            <a:r>
              <a:rPr lang="en-US" dirty="0" err="1"/>
              <a:t>ciljeve</a:t>
            </a:r>
            <a:r>
              <a:rPr lang="en-US" dirty="0"/>
              <a:t> </a:t>
            </a:r>
            <a:r>
              <a:rPr lang="en-US" dirty="0" err="1"/>
              <a:t>tima</a:t>
            </a:r>
            <a:r>
              <a:rPr lang="en-US" dirty="0"/>
              <a:t> </a:t>
            </a:r>
            <a:r>
              <a:rPr lang="en-US" dirty="0" err="1"/>
              <a:t>prije</a:t>
            </a:r>
            <a:r>
              <a:rPr lang="en-US" dirty="0"/>
              <a:t> </a:t>
            </a:r>
            <a:r>
              <a:rPr lang="en-US" dirty="0" err="1"/>
              <a:t>nego</a:t>
            </a:r>
            <a:r>
              <a:rPr lang="en-US" dirty="0"/>
              <a:t> se </a:t>
            </a:r>
            <a:r>
              <a:rPr lang="en-US" dirty="0" err="1"/>
              <a:t>krene</a:t>
            </a:r>
            <a:r>
              <a:rPr lang="en-US" dirty="0"/>
              <a:t> </a:t>
            </a:r>
            <a:r>
              <a:rPr lang="en-US" dirty="0" err="1"/>
              <a:t>koristiti</a:t>
            </a:r>
            <a:endParaRPr lang="en-US" dirty="0"/>
          </a:p>
        </p:txBody>
      </p:sp>
      <p:sp>
        <p:nvSpPr>
          <p:cNvPr id="492" name="Google Shape;492;p26"/>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6"/>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1145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1"/>
          <p:cNvPicPr preferRelativeResize="0"/>
          <p:nvPr/>
        </p:nvPicPr>
        <p:blipFill rotWithShape="1">
          <a:blip r:embed="rId3">
            <a:alphaModFix/>
          </a:blip>
          <a:srcRect r="4442" b="13329"/>
          <a:stretch/>
        </p:blipFill>
        <p:spPr>
          <a:xfrm>
            <a:off x="4229075" y="685800"/>
            <a:ext cx="4914926" cy="4457700"/>
          </a:xfrm>
          <a:prstGeom prst="rect">
            <a:avLst/>
          </a:prstGeom>
          <a:noFill/>
          <a:ln>
            <a:noFill/>
          </a:ln>
        </p:spPr>
      </p:pic>
      <p:sp>
        <p:nvSpPr>
          <p:cNvPr id="407" name="Google Shape;407;p21"/>
          <p:cNvSpPr txBox="1">
            <a:spLocks noGrp="1"/>
          </p:cNvSpPr>
          <p:nvPr>
            <p:ph type="ctrTitle"/>
          </p:nvPr>
        </p:nvSpPr>
        <p:spPr>
          <a:xfrm>
            <a:off x="157398" y="1238973"/>
            <a:ext cx="3535457" cy="139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dirty="0">
                <a:solidFill>
                  <a:schemeClr val="lt2"/>
                </a:solidFill>
              </a:rPr>
              <a:t>HVALA NA</a:t>
            </a:r>
            <a:br>
              <a:rPr lang="bs-Latn-BA" dirty="0"/>
            </a:br>
            <a:r>
              <a:rPr lang="en" dirty="0">
                <a:solidFill>
                  <a:schemeClr val="lt1"/>
                </a:solidFill>
              </a:rPr>
              <a:t>PAŽNJI!</a:t>
            </a:r>
            <a:endParaRPr dirty="0">
              <a:solidFill>
                <a:schemeClr val="lt1"/>
              </a:solidFill>
            </a:endParaRPr>
          </a:p>
        </p:txBody>
      </p:sp>
      <p:sp>
        <p:nvSpPr>
          <p:cNvPr id="409" name="Google Shape;409;p21"/>
          <p:cNvSpPr txBox="1"/>
          <p:nvPr/>
        </p:nvSpPr>
        <p:spPr>
          <a:xfrm>
            <a:off x="602176" y="4159875"/>
            <a:ext cx="2691300" cy="35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50"/>
              <a:buFont typeface="Arial"/>
              <a:buNone/>
            </a:pPr>
            <a:r>
              <a:rPr lang="en" sz="1050" b="0" i="0" u="none" strike="noStrike" cap="none">
                <a:solidFill>
                  <a:schemeClr val="lt1"/>
                </a:solidFill>
                <a:latin typeface="Montserrat"/>
                <a:ea typeface="Montserrat"/>
                <a:cs typeface="Montserrat"/>
                <a:sym typeface="Montserrat"/>
              </a:rPr>
              <a:t>Please keep this slide for attribution</a:t>
            </a:r>
            <a:endParaRPr sz="1050" b="0" i="0" u="none" strike="noStrike" cap="none">
              <a:solidFill>
                <a:schemeClr val="lt1"/>
              </a:solidFill>
              <a:latin typeface="Montserrat"/>
              <a:ea typeface="Montserrat"/>
              <a:cs typeface="Montserrat"/>
              <a:sym typeface="Montserrat"/>
            </a:endParaRPr>
          </a:p>
        </p:txBody>
      </p:sp>
      <p:grpSp>
        <p:nvGrpSpPr>
          <p:cNvPr id="410" name="Google Shape;410;p21"/>
          <p:cNvGrpSpPr/>
          <p:nvPr/>
        </p:nvGrpSpPr>
        <p:grpSpPr>
          <a:xfrm>
            <a:off x="1752163" y="3714955"/>
            <a:ext cx="377873" cy="378032"/>
            <a:chOff x="1379798" y="1723250"/>
            <a:chExt cx="397887" cy="397887"/>
          </a:xfrm>
        </p:grpSpPr>
        <p:sp>
          <p:nvSpPr>
            <p:cNvPr id="411" name="Google Shape;411;p2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21"/>
          <p:cNvGrpSpPr/>
          <p:nvPr/>
        </p:nvGrpSpPr>
        <p:grpSpPr>
          <a:xfrm>
            <a:off x="716863" y="3714955"/>
            <a:ext cx="377893" cy="378032"/>
            <a:chOff x="266768" y="1721375"/>
            <a:chExt cx="397907" cy="397887"/>
          </a:xfrm>
        </p:grpSpPr>
        <p:sp>
          <p:nvSpPr>
            <p:cNvPr id="416" name="Google Shape;416;p2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 name="Google Shape;418;p21"/>
          <p:cNvGrpSpPr/>
          <p:nvPr/>
        </p:nvGrpSpPr>
        <p:grpSpPr>
          <a:xfrm>
            <a:off x="1234527" y="3714955"/>
            <a:ext cx="377853" cy="378032"/>
            <a:chOff x="864491" y="1723250"/>
            <a:chExt cx="397866" cy="397887"/>
          </a:xfrm>
        </p:grpSpPr>
        <p:sp>
          <p:nvSpPr>
            <p:cNvPr id="419" name="Google Shape;419;p2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21"/>
          <p:cNvGrpSpPr/>
          <p:nvPr/>
        </p:nvGrpSpPr>
        <p:grpSpPr>
          <a:xfrm>
            <a:off x="2270073" y="3713943"/>
            <a:ext cx="380002" cy="380041"/>
            <a:chOff x="4417380" y="1687279"/>
            <a:chExt cx="397907" cy="397907"/>
          </a:xfrm>
        </p:grpSpPr>
        <p:sp>
          <p:nvSpPr>
            <p:cNvPr id="423" name="Google Shape;423;p2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21"/>
          <p:cNvGrpSpPr/>
          <p:nvPr/>
        </p:nvGrpSpPr>
        <p:grpSpPr>
          <a:xfrm>
            <a:off x="2779073" y="3713943"/>
            <a:ext cx="380002" cy="380041"/>
            <a:chOff x="4933458" y="1687279"/>
            <a:chExt cx="397907" cy="397907"/>
          </a:xfrm>
        </p:grpSpPr>
        <p:sp>
          <p:nvSpPr>
            <p:cNvPr id="426" name="Google Shape;426;p2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 name="Google Shape;428;p21"/>
          <p:cNvGrpSpPr/>
          <p:nvPr/>
        </p:nvGrpSpPr>
        <p:grpSpPr>
          <a:xfrm>
            <a:off x="0" y="0"/>
            <a:ext cx="9143975" cy="5143500"/>
            <a:chOff x="0" y="0"/>
            <a:chExt cx="9143975" cy="5143500"/>
          </a:xfrm>
        </p:grpSpPr>
        <p:sp>
          <p:nvSpPr>
            <p:cNvPr id="429" name="Google Shape;429;p21"/>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1"/>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1"/>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1"/>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3" name="Google Shape;433;p21"/>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1"/>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1"/>
          <p:cNvSpPr/>
          <p:nvPr/>
        </p:nvSpPr>
        <p:spPr>
          <a:xfrm>
            <a:off x="625177" y="3302026"/>
            <a:ext cx="2734999" cy="1349962"/>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01</a:t>
            </a:r>
            <a:endParaRPr/>
          </a:p>
        </p:txBody>
      </p:sp>
      <p:sp>
        <p:nvSpPr>
          <p:cNvPr id="246" name="Google Shape;246;p4"/>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UVOD</a:t>
            </a:r>
            <a:endParaRPr/>
          </a:p>
        </p:txBody>
      </p:sp>
      <p:sp>
        <p:nvSpPr>
          <p:cNvPr id="247" name="Google Shape;247;p4"/>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Agilni pristup u Asani, Scrum</a:t>
            </a:r>
            <a:endParaRPr/>
          </a:p>
          <a:p>
            <a:pPr marL="0" lvl="0" indent="0" algn="ctr" rtl="0">
              <a:lnSpc>
                <a:spcPct val="100000"/>
              </a:lnSpc>
              <a:spcBef>
                <a:spcPts val="0"/>
              </a:spcBef>
              <a:spcAft>
                <a:spcPts val="0"/>
              </a:spcAft>
              <a:buSzPts val="1400"/>
              <a:buNone/>
            </a:pPr>
            <a:endParaRPr/>
          </a:p>
        </p:txBody>
      </p:sp>
      <p:pic>
        <p:nvPicPr>
          <p:cNvPr id="248" name="Google Shape;248;p4"/>
          <p:cNvPicPr preferRelativeResize="0"/>
          <p:nvPr/>
        </p:nvPicPr>
        <p:blipFill rotWithShape="1">
          <a:blip r:embed="rId3">
            <a:alphaModFix/>
          </a:blip>
          <a:srcRect l="18450" t="13354" r="11423" b="14487"/>
          <a:stretch/>
        </p:blipFill>
        <p:spPr>
          <a:xfrm>
            <a:off x="641772" y="751575"/>
            <a:ext cx="3714226" cy="3821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
          <p:cNvSpPr txBox="1">
            <a:spLocks noGrp="1"/>
          </p:cNvSpPr>
          <p:nvPr>
            <p:ph type="title" idx="4"/>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SCRUM i </a:t>
            </a:r>
            <a:r>
              <a:rPr lang="en">
                <a:solidFill>
                  <a:schemeClr val="accent1"/>
                </a:solidFill>
              </a:rPr>
              <a:t>ASANA</a:t>
            </a:r>
            <a:endParaRPr>
              <a:solidFill>
                <a:schemeClr val="accent1"/>
              </a:solidFill>
            </a:endParaRPr>
          </a:p>
        </p:txBody>
      </p:sp>
      <p:sp>
        <p:nvSpPr>
          <p:cNvPr id="254" name="Google Shape;254;p5"/>
          <p:cNvSpPr txBox="1">
            <a:spLocks noGrp="1"/>
          </p:cNvSpPr>
          <p:nvPr>
            <p:ph type="title"/>
          </p:nvPr>
        </p:nvSpPr>
        <p:spPr>
          <a:xfrm>
            <a:off x="1082306" y="2838793"/>
            <a:ext cx="24006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SCRUM</a:t>
            </a:r>
            <a:endParaRPr/>
          </a:p>
        </p:txBody>
      </p:sp>
      <p:sp>
        <p:nvSpPr>
          <p:cNvPr id="255" name="Google Shape;255;p5"/>
          <p:cNvSpPr txBox="1">
            <a:spLocks noGrp="1"/>
          </p:cNvSpPr>
          <p:nvPr>
            <p:ph type="subTitle" idx="1"/>
          </p:nvPr>
        </p:nvSpPr>
        <p:spPr>
          <a:xfrm>
            <a:off x="1082306" y="3333294"/>
            <a:ext cx="2400600" cy="98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atin typeface="Cambria Math"/>
                <a:ea typeface="Cambria Math"/>
                <a:cs typeface="Cambria Math"/>
                <a:sym typeface="Cambria Math"/>
              </a:rPr>
              <a:t>Jedan od najpopularnijih Agile okvira je Scrum. </a:t>
            </a:r>
            <a:endParaRPr sz="1200"/>
          </a:p>
        </p:txBody>
      </p:sp>
      <p:sp>
        <p:nvSpPr>
          <p:cNvPr id="256" name="Google Shape;256;p5"/>
          <p:cNvSpPr txBox="1">
            <a:spLocks noGrp="1"/>
          </p:cNvSpPr>
          <p:nvPr>
            <p:ph type="title" idx="2"/>
          </p:nvPr>
        </p:nvSpPr>
        <p:spPr>
          <a:xfrm>
            <a:off x="5653500" y="2838793"/>
            <a:ext cx="24006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ASANA</a:t>
            </a:r>
            <a:endParaRPr/>
          </a:p>
        </p:txBody>
      </p:sp>
      <p:sp>
        <p:nvSpPr>
          <p:cNvPr id="257" name="Google Shape;257;p5"/>
          <p:cNvSpPr txBox="1">
            <a:spLocks noGrp="1"/>
          </p:cNvSpPr>
          <p:nvPr>
            <p:ph type="subTitle" idx="3"/>
          </p:nvPr>
        </p:nvSpPr>
        <p:spPr>
          <a:xfrm>
            <a:off x="5653500" y="3265214"/>
            <a:ext cx="2400600" cy="98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atin typeface="Cambria Math"/>
                <a:ea typeface="Cambria Math"/>
                <a:cs typeface="Cambria Math"/>
                <a:sym typeface="Cambria Math"/>
              </a:rPr>
              <a:t>Asana je fleksibilan alat opremljen na način da poveća brzinu u radu i slanju dodijeljenih projektnih zadataka.</a:t>
            </a:r>
            <a:endParaRPr sz="1200"/>
          </a:p>
        </p:txBody>
      </p:sp>
      <p:grpSp>
        <p:nvGrpSpPr>
          <p:cNvPr id="258" name="Google Shape;258;p5"/>
          <p:cNvGrpSpPr/>
          <p:nvPr/>
        </p:nvGrpSpPr>
        <p:grpSpPr>
          <a:xfrm>
            <a:off x="1849200" y="1762925"/>
            <a:ext cx="882300" cy="882300"/>
            <a:chOff x="1849200" y="1991525"/>
            <a:chExt cx="882300" cy="882300"/>
          </a:xfrm>
        </p:grpSpPr>
        <p:sp>
          <p:nvSpPr>
            <p:cNvPr id="259" name="Google Shape;259;p5"/>
            <p:cNvSpPr/>
            <p:nvPr/>
          </p:nvSpPr>
          <p:spPr>
            <a:xfrm>
              <a:off x="1849200" y="199152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 name="Google Shape;260;p5"/>
            <p:cNvGrpSpPr/>
            <p:nvPr/>
          </p:nvGrpSpPr>
          <p:grpSpPr>
            <a:xfrm>
              <a:off x="2029436" y="2172050"/>
              <a:ext cx="522498" cy="521209"/>
              <a:chOff x="6553275" y="3604550"/>
              <a:chExt cx="296975" cy="296175"/>
            </a:xfrm>
          </p:grpSpPr>
          <p:sp>
            <p:nvSpPr>
              <p:cNvPr id="261" name="Google Shape;261;p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7" name="Google Shape;267;p5"/>
          <p:cNvGrpSpPr/>
          <p:nvPr/>
        </p:nvGrpSpPr>
        <p:grpSpPr>
          <a:xfrm>
            <a:off x="6412662" y="1762925"/>
            <a:ext cx="882300" cy="882300"/>
            <a:chOff x="3492962" y="2130600"/>
            <a:chExt cx="882300" cy="882300"/>
          </a:xfrm>
        </p:grpSpPr>
        <p:sp>
          <p:nvSpPr>
            <p:cNvPr id="268" name="Google Shape;268;p5"/>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 name="Google Shape;269;p5"/>
            <p:cNvGrpSpPr/>
            <p:nvPr/>
          </p:nvGrpSpPr>
          <p:grpSpPr>
            <a:xfrm>
              <a:off x="3731308" y="2364460"/>
              <a:ext cx="414615" cy="414586"/>
              <a:chOff x="3497300" y="3227275"/>
              <a:chExt cx="296175" cy="296175"/>
            </a:xfrm>
          </p:grpSpPr>
          <p:sp>
            <p:nvSpPr>
              <p:cNvPr id="270" name="Google Shape;270;p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02</a:t>
            </a:r>
            <a:endParaRPr/>
          </a:p>
        </p:txBody>
      </p:sp>
      <p:sp>
        <p:nvSpPr>
          <p:cNvPr id="283" name="Google Shape;283;p6"/>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PROJEKAT</a:t>
            </a:r>
            <a:endParaRPr/>
          </a:p>
        </p:txBody>
      </p:sp>
      <p:sp>
        <p:nvSpPr>
          <p:cNvPr id="284" name="Google Shape;284;p6"/>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Portfolij</a:t>
            </a:r>
            <a:endParaRPr/>
          </a:p>
        </p:txBody>
      </p:sp>
      <p:pic>
        <p:nvPicPr>
          <p:cNvPr id="285" name="Google Shape;285;p6">
            <a:hlinkClick r:id="rId3"/>
          </p:cNvPr>
          <p:cNvPicPr preferRelativeResize="0"/>
          <p:nvPr/>
        </p:nvPicPr>
        <p:blipFill rotWithShape="1">
          <a:blip r:embed="rId4">
            <a:alphaModFix/>
          </a:blip>
          <a:srcRect l="11389" t="14199" r="11395" b="14191"/>
          <a:stretch/>
        </p:blipFill>
        <p:spPr>
          <a:xfrm>
            <a:off x="22484" y="872778"/>
            <a:ext cx="4249711" cy="37966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
          <p:cNvSpPr txBox="1">
            <a:spLocks noGrp="1"/>
          </p:cNvSpPr>
          <p:nvPr>
            <p:ph type="title"/>
          </p:nvPr>
        </p:nvSpPr>
        <p:spPr>
          <a:xfrm>
            <a:off x="599000" y="553250"/>
            <a:ext cx="27333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dirty="0">
                <a:solidFill>
                  <a:schemeClr val="lt2"/>
                </a:solidFill>
              </a:rPr>
              <a:t>PROJEKAT </a:t>
            </a:r>
            <a:r>
              <a:rPr lang="bs-Latn-BA" dirty="0">
                <a:solidFill>
                  <a:schemeClr val="lt2"/>
                </a:solidFill>
              </a:rPr>
              <a:t>i</a:t>
            </a:r>
            <a:r>
              <a:rPr lang="en" dirty="0">
                <a:solidFill>
                  <a:schemeClr val="lt2"/>
                </a:solidFill>
              </a:rPr>
              <a:t> </a:t>
            </a:r>
            <a:r>
              <a:rPr lang="en" dirty="0">
                <a:solidFill>
                  <a:schemeClr val="accent1"/>
                </a:solidFill>
              </a:rPr>
              <a:t>PORTFOLIJ</a:t>
            </a:r>
            <a:endParaRPr dirty="0">
              <a:solidFill>
                <a:schemeClr val="accent1"/>
              </a:solidFill>
            </a:endParaRPr>
          </a:p>
        </p:txBody>
      </p:sp>
      <p:sp>
        <p:nvSpPr>
          <p:cNvPr id="291" name="Google Shape;291;p7"/>
          <p:cNvSpPr txBox="1">
            <a:spLocks noGrp="1"/>
          </p:cNvSpPr>
          <p:nvPr>
            <p:ph type="body" idx="1"/>
          </p:nvPr>
        </p:nvSpPr>
        <p:spPr>
          <a:xfrm>
            <a:off x="276225" y="1796622"/>
            <a:ext cx="3172055" cy="2235551"/>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dirty="0"/>
              <a:t>Cjelina koju je potrebno ispuniti kako bi se postigao određeni cilj</a:t>
            </a:r>
            <a:endParaRPr dirty="0"/>
          </a:p>
          <a:p>
            <a:pPr marL="457200" lvl="0" indent="-317500" algn="l" rtl="0">
              <a:lnSpc>
                <a:spcPct val="100000"/>
              </a:lnSpc>
              <a:spcBef>
                <a:spcPts val="1000"/>
              </a:spcBef>
              <a:spcAft>
                <a:spcPts val="0"/>
              </a:spcAft>
              <a:buSzPts val="1400"/>
              <a:buChar char="●"/>
            </a:pPr>
            <a:r>
              <a:rPr lang="en" dirty="0"/>
              <a:t>Projekat se u Asani kreira kreiranjem portfolija</a:t>
            </a:r>
            <a:endParaRPr lang="bs-Latn-BA" dirty="0"/>
          </a:p>
          <a:p>
            <a:pPr marL="457200" lvl="0" indent="-317500" algn="l" rtl="0">
              <a:lnSpc>
                <a:spcPct val="100000"/>
              </a:lnSpc>
              <a:spcBef>
                <a:spcPts val="1000"/>
              </a:spcBef>
              <a:spcAft>
                <a:spcPts val="0"/>
              </a:spcAft>
              <a:buSzPts val="1400"/>
              <a:buChar char="●"/>
            </a:pPr>
            <a:r>
              <a:rPr lang="bs-Latn-BA" dirty="0" err="1"/>
              <a:t>Portfolij</a:t>
            </a:r>
            <a:r>
              <a:rPr lang="bs-Latn-BA" dirty="0"/>
              <a:t> grupiše povezane projekte ili proizvode</a:t>
            </a:r>
            <a:endParaRPr dirty="0"/>
          </a:p>
          <a:p>
            <a:pPr marL="457200" lvl="0" indent="-317500" algn="l" rtl="0">
              <a:lnSpc>
                <a:spcPct val="100000"/>
              </a:lnSpc>
              <a:spcBef>
                <a:spcPts val="1000"/>
              </a:spcBef>
              <a:spcAft>
                <a:spcPts val="0"/>
              </a:spcAft>
              <a:buSzPts val="1400"/>
              <a:buChar char="●"/>
            </a:pPr>
            <a:r>
              <a:rPr lang="bs-Latn-BA" dirty="0"/>
              <a:t>Softver za polikliniku „DEB“</a:t>
            </a:r>
            <a:endParaRPr dirty="0"/>
          </a:p>
          <a:p>
            <a:pPr marL="457200" lvl="0" indent="0" algn="l" rtl="0">
              <a:lnSpc>
                <a:spcPct val="100000"/>
              </a:lnSpc>
              <a:spcBef>
                <a:spcPts val="1000"/>
              </a:spcBef>
              <a:spcAft>
                <a:spcPts val="1000"/>
              </a:spcAft>
              <a:buSzPts val="1400"/>
              <a:buNone/>
            </a:pPr>
            <a:endParaRPr dirty="0"/>
          </a:p>
        </p:txBody>
      </p:sp>
      <p:pic>
        <p:nvPicPr>
          <p:cNvPr id="292" name="Google Shape;292;p7"/>
          <p:cNvPicPr preferRelativeResize="0"/>
          <p:nvPr/>
        </p:nvPicPr>
        <p:blipFill rotWithShape="1">
          <a:blip r:embed="rId3"/>
          <a:srcRect/>
          <a:stretch/>
        </p:blipFill>
        <p:spPr>
          <a:xfrm>
            <a:off x="3710110" y="914400"/>
            <a:ext cx="4834890" cy="3117773"/>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8"/>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03</a:t>
            </a:r>
            <a:endParaRPr/>
          </a:p>
        </p:txBody>
      </p:sp>
      <p:sp>
        <p:nvSpPr>
          <p:cNvPr id="298" name="Google Shape;298;p8"/>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PROIZVOD</a:t>
            </a:r>
            <a:endParaRPr/>
          </a:p>
        </p:txBody>
      </p:sp>
      <p:sp>
        <p:nvSpPr>
          <p:cNvPr id="299" name="Google Shape;299;p8"/>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400"/>
              <a:buNone/>
            </a:pPr>
            <a:r>
              <a:rPr lang="en" sz="1800" b="0" i="0">
                <a:solidFill>
                  <a:srgbClr val="000000"/>
                </a:solidFill>
                <a:latin typeface="Montserrat"/>
                <a:ea typeface="Montserrat"/>
                <a:cs typeface="Montserrat"/>
                <a:sym typeface="Montserrat"/>
              </a:rPr>
              <a:t>Projekat za svaki proizvod</a:t>
            </a:r>
            <a:endParaRPr/>
          </a:p>
          <a:p>
            <a:pPr marL="0" lvl="0" indent="0" algn="ctr" rtl="0">
              <a:lnSpc>
                <a:spcPct val="100000"/>
              </a:lnSpc>
              <a:spcBef>
                <a:spcPts val="0"/>
              </a:spcBef>
              <a:spcAft>
                <a:spcPts val="0"/>
              </a:spcAft>
              <a:buSzPts val="1400"/>
              <a:buNone/>
            </a:pPr>
            <a:endParaRPr/>
          </a:p>
        </p:txBody>
      </p:sp>
      <p:pic>
        <p:nvPicPr>
          <p:cNvPr id="300" name="Google Shape;300;p8">
            <a:hlinkClick r:id="rId3"/>
          </p:cNvPr>
          <p:cNvPicPr preferRelativeResize="0"/>
          <p:nvPr/>
        </p:nvPicPr>
        <p:blipFill rotWithShape="1">
          <a:blip r:embed="rId4">
            <a:alphaModFix/>
          </a:blip>
          <a:srcRect l="24907" t="12491" r="13499" b="12484"/>
          <a:stretch/>
        </p:blipFill>
        <p:spPr>
          <a:xfrm>
            <a:off x="779779" y="385439"/>
            <a:ext cx="3372496" cy="43276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9"/>
          <p:cNvSpPr txBox="1">
            <a:spLocks noGrp="1"/>
          </p:cNvSpPr>
          <p:nvPr>
            <p:ph type="title"/>
          </p:nvPr>
        </p:nvSpPr>
        <p:spPr>
          <a:xfrm>
            <a:off x="562325" y="278450"/>
            <a:ext cx="51795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t>PROIZVOD i </a:t>
            </a:r>
            <a:r>
              <a:rPr lang="en">
                <a:solidFill>
                  <a:schemeClr val="dk2"/>
                </a:solidFill>
              </a:rPr>
              <a:t>PROJEKAT</a:t>
            </a:r>
            <a:endParaRPr>
              <a:solidFill>
                <a:schemeClr val="dk2"/>
              </a:solidFill>
            </a:endParaRPr>
          </a:p>
        </p:txBody>
      </p:sp>
      <p:sp>
        <p:nvSpPr>
          <p:cNvPr id="306" name="Google Shape;306;p9"/>
          <p:cNvSpPr txBox="1">
            <a:spLocks noGrp="1"/>
          </p:cNvSpPr>
          <p:nvPr>
            <p:ph type="subTitle" idx="1"/>
          </p:nvPr>
        </p:nvSpPr>
        <p:spPr>
          <a:xfrm>
            <a:off x="206012" y="951514"/>
            <a:ext cx="2679178" cy="2896585"/>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accent2"/>
              </a:buClr>
              <a:buSzPts val="1400"/>
              <a:buFont typeface="Lato"/>
              <a:buChar char="●"/>
            </a:pPr>
            <a:r>
              <a:rPr lang="bs-Latn-BA" dirty="0"/>
              <a:t>Proizvodi se u </a:t>
            </a:r>
            <a:r>
              <a:rPr lang="bs-Latn-BA" dirty="0" err="1"/>
              <a:t>Asani</a:t>
            </a:r>
            <a:r>
              <a:rPr lang="bs-Latn-BA" dirty="0"/>
              <a:t> otvaraju kao projekti</a:t>
            </a:r>
          </a:p>
          <a:p>
            <a:pPr marL="285750" lvl="0" indent="-285750" algn="l" rtl="0">
              <a:lnSpc>
                <a:spcPct val="100000"/>
              </a:lnSpc>
              <a:spcBef>
                <a:spcPts val="0"/>
              </a:spcBef>
              <a:spcAft>
                <a:spcPts val="0"/>
              </a:spcAft>
              <a:buClr>
                <a:schemeClr val="accent2"/>
              </a:buClr>
              <a:buSzPts val="1400"/>
              <a:buFont typeface="Lato"/>
              <a:buChar char="●"/>
            </a:pPr>
            <a:endParaRPr lang="bs-Latn-BA" dirty="0"/>
          </a:p>
          <a:p>
            <a:pPr marL="285750" lvl="0" indent="-285750" algn="l" rtl="0">
              <a:lnSpc>
                <a:spcPct val="100000"/>
              </a:lnSpc>
              <a:spcBef>
                <a:spcPts val="0"/>
              </a:spcBef>
              <a:spcAft>
                <a:spcPts val="0"/>
              </a:spcAft>
              <a:buClr>
                <a:schemeClr val="accent2"/>
              </a:buClr>
              <a:buSzPts val="1400"/>
              <a:buFont typeface="Lato"/>
              <a:buChar char="●"/>
            </a:pPr>
            <a:r>
              <a:rPr lang="en" dirty="0"/>
              <a:t>Projekti su razdvojeni jedan od drugog unutar portfolija</a:t>
            </a:r>
            <a:endParaRPr dirty="0"/>
          </a:p>
          <a:p>
            <a:pPr marL="285750" lvl="0" indent="-285750" algn="l" rtl="0">
              <a:lnSpc>
                <a:spcPct val="100000"/>
              </a:lnSpc>
              <a:spcBef>
                <a:spcPts val="1600"/>
              </a:spcBef>
              <a:spcAft>
                <a:spcPts val="0"/>
              </a:spcAft>
              <a:buClr>
                <a:schemeClr val="accent2"/>
              </a:buClr>
              <a:buSzPts val="1400"/>
              <a:buFont typeface="Lato"/>
              <a:buChar char="●"/>
            </a:pPr>
            <a:r>
              <a:rPr lang="en" dirty="0"/>
              <a:t>Status</a:t>
            </a:r>
            <a:r>
              <a:rPr lang="bs-Latn-BA" dirty="0"/>
              <a:t>: </a:t>
            </a:r>
            <a:r>
              <a:rPr lang="en" dirty="0"/>
              <a:t> Complete, On track, Off track, On hold i At risk</a:t>
            </a:r>
            <a:endParaRPr dirty="0"/>
          </a:p>
          <a:p>
            <a:pPr marL="285750" lvl="0" indent="-285750" algn="l" rtl="0">
              <a:lnSpc>
                <a:spcPct val="100000"/>
              </a:lnSpc>
              <a:spcBef>
                <a:spcPts val="1600"/>
              </a:spcBef>
              <a:spcAft>
                <a:spcPts val="0"/>
              </a:spcAft>
              <a:buClr>
                <a:schemeClr val="accent2"/>
              </a:buClr>
              <a:buSzPts val="1400"/>
              <a:buFont typeface="Lato"/>
              <a:buChar char="●"/>
            </a:pPr>
            <a:r>
              <a:rPr lang="en" dirty="0"/>
              <a:t>Overdue tasks</a:t>
            </a:r>
            <a:endParaRPr dirty="0"/>
          </a:p>
          <a:p>
            <a:pPr marL="285750" lvl="0" indent="-285750" algn="l" rtl="0">
              <a:lnSpc>
                <a:spcPct val="100000"/>
              </a:lnSpc>
              <a:spcBef>
                <a:spcPts val="1600"/>
              </a:spcBef>
              <a:spcAft>
                <a:spcPts val="1600"/>
              </a:spcAft>
              <a:buClr>
                <a:schemeClr val="accent2"/>
              </a:buClr>
              <a:buSzPts val="1400"/>
              <a:buFont typeface="Lato"/>
              <a:buChar char="●"/>
            </a:pPr>
            <a:r>
              <a:rPr lang="en" dirty="0"/>
              <a:t>Progres svakog projekta</a:t>
            </a:r>
            <a:endParaRPr dirty="0"/>
          </a:p>
        </p:txBody>
      </p:sp>
      <p:pic>
        <p:nvPicPr>
          <p:cNvPr id="5" name="Picture 4">
            <a:extLst>
              <a:ext uri="{FF2B5EF4-FFF2-40B4-BE49-F238E27FC236}">
                <a16:creationId xmlns:a16="http://schemas.microsoft.com/office/drawing/2014/main" id="{64152BB4-7E11-4B71-AADC-DA8ACF2C5C74}"/>
              </a:ext>
            </a:extLst>
          </p:cNvPr>
          <p:cNvPicPr/>
          <p:nvPr/>
        </p:nvPicPr>
        <p:blipFill>
          <a:blip r:embed="rId3"/>
          <a:stretch>
            <a:fillRect/>
          </a:stretch>
        </p:blipFill>
        <p:spPr>
          <a:xfrm>
            <a:off x="2885190" y="951514"/>
            <a:ext cx="5964896" cy="3172858"/>
          </a:xfrm>
          <a:prstGeom prst="rect">
            <a:avLst/>
          </a:prstGeom>
          <a:effectLst>
            <a:outerShdw blurRad="292100" dist="139700" dir="2700000" algn="tl" rotWithShape="0">
              <a:prstClr val="black">
                <a:alpha val="65000"/>
              </a:prstClr>
            </a:outerShdw>
          </a:effectLst>
        </p:spPr>
      </p:pic>
    </p:spTree>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TotalTime>
  <Words>3467</Words>
  <Application>Microsoft Office PowerPoint</Application>
  <PresentationFormat>On-screen Show (16:9)</PresentationFormat>
  <Paragraphs>191</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Lato</vt:lpstr>
      <vt:lpstr>Noto Sans Symbols</vt:lpstr>
      <vt:lpstr>Times New Roman</vt:lpstr>
      <vt:lpstr>Montserrat</vt:lpstr>
      <vt:lpstr>Wingdings</vt:lpstr>
      <vt:lpstr>Work Sans</vt:lpstr>
      <vt:lpstr>Arial</vt:lpstr>
      <vt:lpstr>Calibri</vt:lpstr>
      <vt:lpstr>Cambria Math</vt:lpstr>
      <vt:lpstr>Sarala</vt:lpstr>
      <vt:lpstr>Final Project Proposal by Slidesgo</vt:lpstr>
      <vt:lpstr>Realizacija projekta „Poliklinika DEB“</vt:lpstr>
      <vt:lpstr>SADRŽAJ PREZENTACIJE</vt:lpstr>
      <vt:lpstr>SADRŽAJ PREZENTACIJE</vt:lpstr>
      <vt:lpstr>01</vt:lpstr>
      <vt:lpstr>SCRUM i ASANA</vt:lpstr>
      <vt:lpstr>02</vt:lpstr>
      <vt:lpstr>PROJEKAT i PORTFOLIJ</vt:lpstr>
      <vt:lpstr>03</vt:lpstr>
      <vt:lpstr>PROIZVOD i PROJEKAT</vt:lpstr>
      <vt:lpstr>PROIZVOD i PROJEKAT</vt:lpstr>
      <vt:lpstr>PowerPoint Presentation</vt:lpstr>
      <vt:lpstr>04</vt:lpstr>
      <vt:lpstr>STORY i PROJEKTNI ZADACI</vt:lpstr>
      <vt:lpstr>05</vt:lpstr>
      <vt:lpstr>ZADATAK i PODZADACI</vt:lpstr>
      <vt:lpstr>06</vt:lpstr>
      <vt:lpstr>BACKLOG PROJEKTA</vt:lpstr>
      <vt:lpstr>07</vt:lpstr>
      <vt:lpstr>DEFINICIJA SPRINTA</vt:lpstr>
      <vt:lpstr>KREIRANJE U ASANI</vt:lpstr>
      <vt:lpstr>SPRINT 1</vt:lpstr>
      <vt:lpstr>SPRINT 2</vt:lpstr>
      <vt:lpstr>SPRINT 3</vt:lpstr>
      <vt:lpstr>SPRINT 4</vt:lpstr>
      <vt:lpstr>08</vt:lpstr>
      <vt:lpstr>DEFINICIJA KOMPLEKSNOSTI</vt:lpstr>
      <vt:lpstr>KREIRANJE U ASANI</vt:lpstr>
      <vt:lpstr>09</vt:lpstr>
      <vt:lpstr> praćenje napretka</vt:lpstr>
      <vt:lpstr>Asana nudi niz unaprijed podešenih izvještaja i grafikona koji omogućavaju vizualizaciju i razumijevanje podataka na različite načine.</vt:lpstr>
      <vt:lpstr>10</vt:lpstr>
      <vt:lpstr>List</vt:lpstr>
      <vt:lpstr>Timeline</vt:lpstr>
      <vt:lpstr>Workload</vt:lpstr>
      <vt:lpstr>Board</vt:lpstr>
      <vt:lpstr>Calendar</vt:lpstr>
      <vt:lpstr>ZAKLJUČAK</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Realizacija projekta „Turistička agencija Adent“</dc:title>
  <dc:creator>Bakir Bajrovic</dc:creator>
  <cp:lastModifiedBy>Bakir Bajrović</cp:lastModifiedBy>
  <cp:revision>47</cp:revision>
  <dcterms:modified xsi:type="dcterms:W3CDTF">2023-05-25T15:07:52Z</dcterms:modified>
</cp:coreProperties>
</file>